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9" r:id="rId4"/>
    <p:sldId id="260" r:id="rId5"/>
    <p:sldId id="261" r:id="rId6"/>
    <p:sldId id="262" r:id="rId7"/>
    <p:sldId id="263" r:id="rId8"/>
    <p:sldId id="268" r:id="rId9"/>
    <p:sldId id="267" r:id="rId10"/>
    <p:sldId id="272" r:id="rId11"/>
    <p:sldId id="273" r:id="rId12"/>
    <p:sldId id="265" r:id="rId13"/>
    <p:sldId id="269" r:id="rId14"/>
    <p:sldId id="270" r:id="rId15"/>
    <p:sldId id="271" r:id="rId16"/>
    <p:sldId id="258"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2" d="100"/>
          <a:sy n="82" d="100"/>
        </p:scale>
        <p:origin x="15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5C24A-9199-4AD9-8A8F-E06BBB6FE346}" type="datetimeFigureOut">
              <a:rPr lang="en-US" smtClean="0"/>
              <a:t>12/1/2023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AD1729-259E-48EA-A330-80FFFC80244A}" type="slidenum">
              <a:rPr lang="en-US" smtClean="0"/>
              <a:t>‹#›</a:t>
            </a:fld>
            <a:endParaRPr lang="en-US"/>
          </a:p>
        </p:txBody>
      </p:sp>
    </p:spTree>
    <p:extLst>
      <p:ext uri="{BB962C8B-B14F-4D97-AF65-F5344CB8AC3E}">
        <p14:creationId xmlns:p14="http://schemas.microsoft.com/office/powerpoint/2010/main" val="1147204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4288" y="2184400"/>
            <a:ext cx="9158288" cy="4092575"/>
          </a:xfrm>
          <a:prstGeom prst="rect">
            <a:avLst/>
          </a:prstGeom>
          <a:solidFill>
            <a:srgbClr val="332C2B"/>
          </a:solidFill>
          <a:ln w="9525">
            <a:noFill/>
            <a:miter lim="800000"/>
            <a:headEnd/>
            <a:tailEnd/>
          </a:ln>
        </p:spPr>
        <p:txBody>
          <a:bodyPr anchor="ctr"/>
          <a:lstStyle/>
          <a:p>
            <a:pPr>
              <a:defRPr/>
            </a:pPr>
            <a:endParaRPr lang="id-ID"/>
          </a:p>
        </p:txBody>
      </p:sp>
      <p:pic>
        <p:nvPicPr>
          <p:cNvPr id="9" name="Picture 8" descr="mario"/>
          <p:cNvPicPr>
            <a:picLocks noChangeAspect="1" noChangeArrowheads="1"/>
          </p:cNvPicPr>
          <p:nvPr userDrawn="1"/>
        </p:nvPicPr>
        <p:blipFill>
          <a:blip r:embed="rId2">
            <a:extLst>
              <a:ext uri="{28A0092B-C50C-407E-A947-70E740481C1C}">
                <a14:useLocalDpi xmlns:a14="http://schemas.microsoft.com/office/drawing/2010/main" val="0"/>
              </a:ext>
            </a:extLst>
          </a:blip>
          <a:srcRect l="30844" t="8261" b="15501"/>
          <a:stretch>
            <a:fillRect/>
          </a:stretch>
        </p:blipFill>
        <p:spPr bwMode="auto">
          <a:xfrm>
            <a:off x="-14288" y="-17463"/>
            <a:ext cx="4586288" cy="688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3971924" y="2560636"/>
            <a:ext cx="4543425" cy="866776"/>
          </a:xfrm>
        </p:spPr>
        <p:txBody>
          <a:bodyPr anchor="b"/>
          <a:lstStyle>
            <a:lvl1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sz="6000" b="1" baseline="0">
                <a:solidFill>
                  <a:schemeClr val="bg1"/>
                </a:solidFill>
                <a:latin typeface="Segoe UI Semibold" panose="020B0702040204020203" pitchFamily="34" charset="0"/>
                <a:ea typeface="Segoe UI" panose="020B0502040204020203" pitchFamily="34" charset="0"/>
                <a:cs typeface="Segoe UI" panose="020B0502040204020203"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48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YOUR TITLE.</a:t>
            </a:r>
            <a:endParaRPr kumimoji="0" lang="id-ID" altLang="en-US" sz="4800" b="0" i="0" u="none" strike="noStrike" kern="1200" cap="none" spc="0" normalizeH="0" baseline="0" noProof="0" dirty="0">
              <a:ln>
                <a:noFill/>
              </a:ln>
              <a:solidFill>
                <a:srgbClr val="FFFFFF"/>
              </a:solidFill>
              <a:effectLst/>
              <a:uLnTx/>
              <a:uFillTx/>
              <a:latin typeface="Segoe UI Black" charset="0"/>
              <a:cs typeface="Arial" panose="020B0604020202020204" pitchFamily="34" charset="0"/>
            </a:endParaRPr>
          </a:p>
        </p:txBody>
      </p:sp>
      <p:sp>
        <p:nvSpPr>
          <p:cNvPr id="3" name="Subtitle 2"/>
          <p:cNvSpPr>
            <a:spLocks noGrp="1"/>
          </p:cNvSpPr>
          <p:nvPr>
            <p:ph type="subTitle" idx="1"/>
          </p:nvPr>
        </p:nvSpPr>
        <p:spPr>
          <a:xfrm>
            <a:off x="3435350" y="3506788"/>
            <a:ext cx="5086349" cy="506412"/>
          </a:xfrm>
        </p:spPr>
        <p:txBody>
          <a:bodyPr/>
          <a:lstStyle>
            <a:lvl1pPr marL="0" indent="0" algn="r">
              <a:buNone/>
              <a:defRPr sz="24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CF5CD90-02D5-42B5-9671-27390D51D186}"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1677854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5CD90-02D5-42B5-9671-27390D51D186}"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2138768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5CD90-02D5-42B5-9671-27390D51D186}"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4166447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3"/>
          <p:cNvSpPr>
            <a:spLocks noChangeArrowheads="1"/>
          </p:cNvSpPr>
          <p:nvPr userDrawn="1"/>
        </p:nvSpPr>
        <p:spPr bwMode="auto">
          <a:xfrm>
            <a:off x="-7938" y="403225"/>
            <a:ext cx="9156701" cy="963613"/>
          </a:xfrm>
          <a:prstGeom prst="rect">
            <a:avLst/>
          </a:prstGeom>
          <a:solidFill>
            <a:srgbClr val="393633"/>
          </a:solidFill>
          <a:ln w="9525">
            <a:noFill/>
            <a:miter lim="800000"/>
            <a:headEnd/>
            <a:tailEnd/>
          </a:ln>
        </p:spPr>
        <p:txBody>
          <a:bodyPr anchor="ctr"/>
          <a:lstStyle/>
          <a:p>
            <a:pPr>
              <a:defRPr/>
            </a:pPr>
            <a:endParaRPr lang="id-ID"/>
          </a:p>
        </p:txBody>
      </p:sp>
      <p:pic>
        <p:nvPicPr>
          <p:cNvPr id="9" name="Picture 4" descr="M"/>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0675" y="203200"/>
            <a:ext cx="17145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171700" y="600869"/>
            <a:ext cx="6794500" cy="561974"/>
          </a:xfrm>
        </p:spPr>
        <p:txBody>
          <a:bodyPr>
            <a:noAutofit/>
          </a:bodyPr>
          <a:lstStyle>
            <a:lvl1pPr>
              <a:defRPr sz="40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CF5CD90-02D5-42B5-9671-27390D51D186}"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1719497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F5CD90-02D5-42B5-9671-27390D51D186}"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275058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F5CD90-02D5-42B5-9671-27390D51D186}"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362236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F5CD90-02D5-42B5-9671-27390D51D186}" type="datetimeFigureOut">
              <a:rPr lang="en-US" smtClean="0"/>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2235620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F5CD90-02D5-42B5-9671-27390D51D186}" type="datetimeFigureOut">
              <a:rPr lang="en-US" smtClean="0"/>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1435250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5CD90-02D5-42B5-9671-27390D51D186}" type="datetimeFigureOut">
              <a:rPr lang="en-US" smtClean="0"/>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E042FC-BE89-4002-A595-47B9A1F4C487}" type="slidenum">
              <a:rPr lang="en-US" smtClean="0"/>
              <a:t>‹#›</a:t>
            </a:fld>
            <a:endParaRPr lang="en-US"/>
          </a:p>
        </p:txBody>
      </p:sp>
      <p:sp>
        <p:nvSpPr>
          <p:cNvPr id="5" name="Rectangle 2"/>
          <p:cNvSpPr>
            <a:spLocks noChangeArrowheads="1"/>
          </p:cNvSpPr>
          <p:nvPr userDrawn="1"/>
        </p:nvSpPr>
        <p:spPr bwMode="auto">
          <a:xfrm>
            <a:off x="-14288" y="2184400"/>
            <a:ext cx="9151938" cy="4092575"/>
          </a:xfrm>
          <a:prstGeom prst="rect">
            <a:avLst/>
          </a:prstGeom>
          <a:solidFill>
            <a:srgbClr val="393633"/>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id-ID"/>
          </a:p>
        </p:txBody>
      </p:sp>
      <p:pic>
        <p:nvPicPr>
          <p:cNvPr id="6" name="Picture 3" descr="mario2"/>
          <p:cNvPicPr>
            <a:picLocks noChangeAspect="1" noChangeArrowheads="1"/>
          </p:cNvPicPr>
          <p:nvPr userDrawn="1"/>
        </p:nvPicPr>
        <p:blipFill>
          <a:blip r:embed="rId2">
            <a:extLst>
              <a:ext uri="{28A0092B-C50C-407E-A947-70E740481C1C}">
                <a14:useLocalDpi xmlns:a14="http://schemas.microsoft.com/office/drawing/2010/main" val="0"/>
              </a:ext>
            </a:extLst>
          </a:blip>
          <a:srcRect t="2596" r="31505" b="17142"/>
          <a:stretch>
            <a:fillRect/>
          </a:stretch>
        </p:blipFill>
        <p:spPr>
          <a:xfrm>
            <a:off x="3252788" y="9525"/>
            <a:ext cx="5900737" cy="6873875"/>
          </a:xfrm>
          <a:prstGeom prst="rect">
            <a:avLst/>
          </a:prstGeom>
          <a:noFill/>
        </p:spPr>
      </p:pic>
      <p:sp>
        <p:nvSpPr>
          <p:cNvPr id="7" name="Text Box 4"/>
          <p:cNvSpPr txBox="1">
            <a:spLocks noChangeArrowheads="1"/>
          </p:cNvSpPr>
          <p:nvPr userDrawn="1"/>
        </p:nvSpPr>
        <p:spPr bwMode="auto">
          <a:xfrm>
            <a:off x="146050" y="2570163"/>
            <a:ext cx="3587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id-ID" altLang="en-US" sz="4800">
                <a:solidFill>
                  <a:schemeClr val="bg1"/>
                </a:solidFill>
                <a:latin typeface="Segoe UI Black" charset="0"/>
              </a:rPr>
              <a:t>Thank You!</a:t>
            </a:r>
          </a:p>
        </p:txBody>
      </p:sp>
      <p:sp>
        <p:nvSpPr>
          <p:cNvPr id="8" name="Text Box 5"/>
          <p:cNvSpPr txBox="1">
            <a:spLocks noChangeArrowheads="1"/>
          </p:cNvSpPr>
          <p:nvPr userDrawn="1"/>
        </p:nvSpPr>
        <p:spPr bwMode="auto">
          <a:xfrm>
            <a:off x="261938" y="3176588"/>
            <a:ext cx="1525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id-ID" altLang="en-US" sz="2000">
                <a:solidFill>
                  <a:schemeClr val="bg1"/>
                </a:solidFill>
                <a:latin typeface="Segoe UI Emoji" charset="0"/>
              </a:rPr>
              <a:t>terimakasih.</a:t>
            </a:r>
            <a:endParaRPr lang="id-ID" altLang="en-US"/>
          </a:p>
        </p:txBody>
      </p:sp>
    </p:spTree>
    <p:extLst>
      <p:ext uri="{BB962C8B-B14F-4D97-AF65-F5344CB8AC3E}">
        <p14:creationId xmlns:p14="http://schemas.microsoft.com/office/powerpoint/2010/main" val="891493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F5CD90-02D5-42B5-9671-27390D51D186}"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355243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F5CD90-02D5-42B5-9671-27390D51D186}"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E042FC-BE89-4002-A595-47B9A1F4C487}" type="slidenum">
              <a:rPr lang="en-US" smtClean="0"/>
              <a:t>‹#›</a:t>
            </a:fld>
            <a:endParaRPr lang="en-US"/>
          </a:p>
        </p:txBody>
      </p:sp>
    </p:spTree>
    <p:extLst>
      <p:ext uri="{BB962C8B-B14F-4D97-AF65-F5344CB8AC3E}">
        <p14:creationId xmlns:p14="http://schemas.microsoft.com/office/powerpoint/2010/main" val="2743542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5CD90-02D5-42B5-9671-27390D51D186}" type="datetimeFigureOut">
              <a:rPr lang="en-US" smtClean="0"/>
              <a:t>12/1/2023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E042FC-BE89-4002-A595-47B9A1F4C487}" type="slidenum">
              <a:rPr lang="en-US" smtClean="0"/>
              <a:t>‹#›</a:t>
            </a:fld>
            <a:endParaRPr lang="en-US"/>
          </a:p>
        </p:txBody>
      </p:sp>
      <p:pic>
        <p:nvPicPr>
          <p:cNvPr id="7" name="Picture 2" descr="mario2trans"/>
          <p:cNvPicPr>
            <a:picLocks noChangeAspect="1" noChangeArrowheads="1"/>
          </p:cNvPicPr>
          <p:nvPr userDrawn="1"/>
        </p:nvPicPr>
        <p:blipFill>
          <a:blip r:embed="rId13">
            <a:extLst>
              <a:ext uri="{28A0092B-C50C-407E-A947-70E740481C1C}">
                <a14:useLocalDpi xmlns:a14="http://schemas.microsoft.com/office/drawing/2010/main" val="0"/>
              </a:ext>
            </a:extLst>
          </a:blip>
          <a:srcRect l="8636" t="10103" r="3224" b="23297"/>
          <a:stretch>
            <a:fillRect/>
          </a:stretch>
        </p:blipFill>
        <p:spPr bwMode="auto">
          <a:xfrm>
            <a:off x="17463" y="9525"/>
            <a:ext cx="91313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4236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ym.openai.com/docs/" TargetMode="External"/><Relationship Id="rId2" Type="http://schemas.openxmlformats.org/officeDocument/2006/relationships/hyperlink" Target="https://arxiv.org/pdf/1509.06461.pdf" TargetMode="External"/><Relationship Id="rId1" Type="http://schemas.openxmlformats.org/officeDocument/2006/relationships/slideLayout" Target="../slideLayouts/slideLayout2.xml"/><Relationship Id="rId6" Type="http://schemas.openxmlformats.org/officeDocument/2006/relationships/hyperlink" Target="https://spinningup.openai.com/en/latest/spinningup/rl_intro.html#key-concepts-and-terminology" TargetMode="External"/><Relationship Id="rId5" Type="http://schemas.openxmlformats.org/officeDocument/2006/relationships/hyperlink" Target="https://web.stanford.edu/class/psych209/Readings/SuttonBartoIPRLBook2ndEd.pdf" TargetMode="External"/><Relationship Id="rId4" Type="http://schemas.openxmlformats.org/officeDocument/2006/relationships/hyperlink" Target="https://stable-baselines3.readthedocs.io/en/master/guide/rl_tip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3;p1">
            <a:extLst>
              <a:ext uri="{FF2B5EF4-FFF2-40B4-BE49-F238E27FC236}">
                <a16:creationId xmlns:a16="http://schemas.microsoft.com/office/drawing/2014/main" id="{0A0F4E7A-8861-F234-F3EF-C46ACC705D4B}"/>
              </a:ext>
            </a:extLst>
          </p:cNvPr>
          <p:cNvSpPr txBox="1">
            <a:spLocks/>
          </p:cNvSpPr>
          <p:nvPr/>
        </p:nvSpPr>
        <p:spPr>
          <a:xfrm>
            <a:off x="4441372" y="1152720"/>
            <a:ext cx="4973217" cy="741396"/>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accent1"/>
              </a:buClr>
              <a:buSzPts val="4400"/>
              <a:buFont typeface="Times New Roman"/>
              <a:buNone/>
            </a:pPr>
            <a:r>
              <a:rPr lang="en-US" sz="4000" b="1" dirty="0">
                <a:solidFill>
                  <a:schemeClr val="accent1"/>
                </a:solidFill>
                <a:latin typeface="Times New Roman"/>
                <a:ea typeface="Times New Roman"/>
                <a:cs typeface="Times New Roman"/>
                <a:sym typeface="Times New Roman"/>
              </a:rPr>
              <a:t>Implementing Reinforcement Learning </a:t>
            </a:r>
            <a:r>
              <a:rPr lang="en-US" sz="4000" b="1" dirty="0">
                <a:latin typeface="Times New Roman"/>
                <a:ea typeface="Times New Roman"/>
                <a:cs typeface="Times New Roman"/>
                <a:sym typeface="Times New Roman"/>
              </a:rPr>
              <a:t>in Gaming</a:t>
            </a:r>
            <a:endParaRPr lang="en-US" sz="4000" dirty="0"/>
          </a:p>
        </p:txBody>
      </p:sp>
      <p:sp>
        <p:nvSpPr>
          <p:cNvPr id="5" name="Google Shape;144;p1">
            <a:extLst>
              <a:ext uri="{FF2B5EF4-FFF2-40B4-BE49-F238E27FC236}">
                <a16:creationId xmlns:a16="http://schemas.microsoft.com/office/drawing/2014/main" id="{A20629ED-0101-D6F7-1ED9-A7FA61C96FA8}"/>
              </a:ext>
            </a:extLst>
          </p:cNvPr>
          <p:cNvSpPr txBox="1">
            <a:spLocks/>
          </p:cNvSpPr>
          <p:nvPr/>
        </p:nvSpPr>
        <p:spPr>
          <a:xfrm>
            <a:off x="4572000" y="2892490"/>
            <a:ext cx="4096139" cy="2908170"/>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accent1"/>
              </a:buClr>
              <a:buSzPts val="1600"/>
              <a:buFont typeface="Noto Sans Symbols"/>
              <a:buNone/>
            </a:pPr>
            <a:r>
              <a:rPr lang="en-US" sz="2000" dirty="0">
                <a:solidFill>
                  <a:schemeClr val="bg1"/>
                </a:solidFill>
                <a:latin typeface="Algerian" panose="04020705040A02060702" pitchFamily="82" charset="0"/>
                <a:ea typeface="Times New Roman"/>
                <a:cs typeface="Times New Roman"/>
                <a:sym typeface="Times New Roman"/>
              </a:rPr>
              <a:t>CSCI-6660-01-Introduction to Artificial Intelligence</a:t>
            </a:r>
            <a:endParaRPr lang="en-US" dirty="0">
              <a:solidFill>
                <a:schemeClr val="bg1"/>
              </a:solidFill>
              <a:latin typeface="Algerian" panose="04020705040A02060702" pitchFamily="82" charset="0"/>
            </a:endParaRPr>
          </a:p>
          <a:p>
            <a:pPr marL="0" indent="0" algn="ctr">
              <a:buClr>
                <a:schemeClr val="accent1"/>
              </a:buClr>
              <a:buSzPts val="1600"/>
              <a:buFont typeface="Noto Sans Symbols"/>
              <a:buNone/>
            </a:pPr>
            <a:endParaRPr lang="en-US" sz="2000" dirty="0">
              <a:solidFill>
                <a:schemeClr val="bg1"/>
              </a:solidFill>
              <a:latin typeface="Algerian" panose="04020705040A02060702" pitchFamily="82" charset="0"/>
              <a:ea typeface="Times New Roman"/>
              <a:cs typeface="Times New Roman"/>
              <a:sym typeface="Times New Roman"/>
            </a:endParaRPr>
          </a:p>
          <a:p>
            <a:pPr marL="0" indent="0">
              <a:buClr>
                <a:schemeClr val="accent1"/>
              </a:buClr>
              <a:buSzPts val="1600"/>
              <a:buFont typeface="Noto Sans Symbols"/>
              <a:buNone/>
            </a:pPr>
            <a:r>
              <a:rPr lang="en-US" sz="2000" dirty="0">
                <a:solidFill>
                  <a:schemeClr val="bg1"/>
                </a:solidFill>
                <a:latin typeface="Algerian" panose="04020705040A02060702" pitchFamily="82" charset="0"/>
                <a:ea typeface="Times New Roman"/>
                <a:cs typeface="Times New Roman"/>
                <a:sym typeface="Times New Roman"/>
              </a:rPr>
              <a:t>Done by:</a:t>
            </a:r>
            <a:endParaRPr lang="en-US" dirty="0">
              <a:solidFill>
                <a:schemeClr val="bg1"/>
              </a:solidFill>
              <a:latin typeface="Algerian" panose="04020705040A02060702" pitchFamily="82" charset="0"/>
            </a:endParaRPr>
          </a:p>
          <a:p>
            <a:pPr marL="342900" indent="-342900">
              <a:buClr>
                <a:schemeClr val="accent1"/>
              </a:buClr>
              <a:buSzPts val="1600"/>
              <a:buFont typeface="Noto Sans Symbols"/>
              <a:buChar char="►"/>
            </a:pPr>
            <a:r>
              <a:rPr lang="en-US" sz="2000" dirty="0">
                <a:solidFill>
                  <a:schemeClr val="bg1"/>
                </a:solidFill>
                <a:latin typeface="Algerian" panose="04020705040A02060702" pitchFamily="82" charset="0"/>
                <a:ea typeface="Times New Roman"/>
                <a:cs typeface="Times New Roman"/>
                <a:sym typeface="Times New Roman"/>
              </a:rPr>
              <a:t>Ajay Alle</a:t>
            </a:r>
          </a:p>
          <a:p>
            <a:pPr marL="342900" indent="-342900">
              <a:buClr>
                <a:schemeClr val="accent1"/>
              </a:buClr>
              <a:buSzPts val="1600"/>
              <a:buFont typeface="Noto Sans Symbols"/>
              <a:buChar char="►"/>
            </a:pPr>
            <a:r>
              <a:rPr lang="en-US" sz="2000" dirty="0" err="1">
                <a:solidFill>
                  <a:schemeClr val="bg1"/>
                </a:solidFill>
                <a:latin typeface="Algerian" panose="04020705040A02060702" pitchFamily="82" charset="0"/>
                <a:ea typeface="Times New Roman"/>
                <a:cs typeface="Times New Roman"/>
                <a:sym typeface="Times New Roman"/>
              </a:rPr>
              <a:t>Yateesh</a:t>
            </a:r>
            <a:r>
              <a:rPr lang="en-US" sz="2000" dirty="0">
                <a:solidFill>
                  <a:schemeClr val="bg1"/>
                </a:solidFill>
                <a:latin typeface="Algerian" panose="04020705040A02060702" pitchFamily="82" charset="0"/>
                <a:ea typeface="Times New Roman"/>
                <a:cs typeface="Times New Roman"/>
                <a:sym typeface="Times New Roman"/>
              </a:rPr>
              <a:t> Chandra</a:t>
            </a:r>
          </a:p>
          <a:p>
            <a:pPr marL="342900" indent="-342900">
              <a:buClr>
                <a:schemeClr val="accent1"/>
              </a:buClr>
              <a:buSzPts val="1600"/>
              <a:buFont typeface="Noto Sans Symbols"/>
              <a:buChar char="►"/>
            </a:pPr>
            <a:r>
              <a:rPr lang="en-US" sz="2000" dirty="0">
                <a:solidFill>
                  <a:schemeClr val="bg1"/>
                </a:solidFill>
                <a:latin typeface="Algerian" panose="04020705040A02060702" pitchFamily="82" charset="0"/>
                <a:ea typeface="Times New Roman"/>
                <a:cs typeface="Times New Roman"/>
                <a:sym typeface="Times New Roman"/>
              </a:rPr>
              <a:t>Jhansi </a:t>
            </a:r>
            <a:r>
              <a:rPr lang="en-US" sz="2000" dirty="0" err="1">
                <a:solidFill>
                  <a:schemeClr val="bg1"/>
                </a:solidFill>
                <a:latin typeface="Algerian" panose="04020705040A02060702" pitchFamily="82" charset="0"/>
                <a:ea typeface="Times New Roman"/>
                <a:cs typeface="Times New Roman"/>
                <a:sym typeface="Times New Roman"/>
              </a:rPr>
              <a:t>koritala</a:t>
            </a:r>
            <a:endParaRPr lang="en-US" sz="1700" dirty="0">
              <a:solidFill>
                <a:schemeClr val="bg1"/>
              </a:solidFill>
              <a:latin typeface="Algerian" panose="04020705040A02060702" pitchFamily="82" charset="0"/>
              <a:ea typeface="Trebuchet MS"/>
              <a:cs typeface="Trebuchet MS"/>
              <a:sym typeface="Trebuchet MS"/>
            </a:endParaRPr>
          </a:p>
        </p:txBody>
      </p:sp>
    </p:spTree>
    <p:extLst>
      <p:ext uri="{BB962C8B-B14F-4D97-AF65-F5344CB8AC3E}">
        <p14:creationId xmlns:p14="http://schemas.microsoft.com/office/powerpoint/2010/main" val="26526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Training Model</a:t>
            </a:r>
          </a:p>
        </p:txBody>
      </p:sp>
      <p:pic>
        <p:nvPicPr>
          <p:cNvPr id="7" name="Picture 6" descr="A diagram of a loop">
            <a:extLst>
              <a:ext uri="{FF2B5EF4-FFF2-40B4-BE49-F238E27FC236}">
                <a16:creationId xmlns:a16="http://schemas.microsoft.com/office/drawing/2014/main" id="{D98DFDB0-2B0B-D20C-F580-7B38CD929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08" y="2157412"/>
            <a:ext cx="7166183" cy="3683552"/>
          </a:xfrm>
          <a:prstGeom prst="rect">
            <a:avLst/>
          </a:prstGeom>
        </p:spPr>
      </p:pic>
    </p:spTree>
    <p:extLst>
      <p:ext uri="{BB962C8B-B14F-4D97-AF65-F5344CB8AC3E}">
        <p14:creationId xmlns:p14="http://schemas.microsoft.com/office/powerpoint/2010/main" val="2756706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Output</a:t>
            </a:r>
          </a:p>
        </p:txBody>
      </p:sp>
      <p:pic>
        <p:nvPicPr>
          <p:cNvPr id="5" name="Content Placeholder 4">
            <a:extLst>
              <a:ext uri="{FF2B5EF4-FFF2-40B4-BE49-F238E27FC236}">
                <a16:creationId xmlns:a16="http://schemas.microsoft.com/office/drawing/2014/main" id="{71164C7E-582E-CDA2-963A-9963443F9986}"/>
              </a:ext>
            </a:extLst>
          </p:cNvPr>
          <p:cNvPicPr>
            <a:picLocks noGrp="1" noChangeAspect="1"/>
          </p:cNvPicPr>
          <p:nvPr>
            <p:ph idx="1"/>
          </p:nvPr>
        </p:nvPicPr>
        <p:blipFill>
          <a:blip r:embed="rId2"/>
          <a:stretch>
            <a:fillRect/>
          </a:stretch>
        </p:blipFill>
        <p:spPr>
          <a:xfrm>
            <a:off x="628650" y="1853955"/>
            <a:ext cx="7886700" cy="4294677"/>
          </a:xfrm>
        </p:spPr>
      </p:pic>
    </p:spTree>
    <p:extLst>
      <p:ext uri="{BB962C8B-B14F-4D97-AF65-F5344CB8AC3E}">
        <p14:creationId xmlns:p14="http://schemas.microsoft.com/office/powerpoint/2010/main" val="3868010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Output</a:t>
            </a:r>
          </a:p>
        </p:txBody>
      </p:sp>
      <p:pic>
        <p:nvPicPr>
          <p:cNvPr id="7" name="Picture 6" descr="A screenshot of a computer&#10;&#10;Description automatically generated">
            <a:extLst>
              <a:ext uri="{FF2B5EF4-FFF2-40B4-BE49-F238E27FC236}">
                <a16:creationId xmlns:a16="http://schemas.microsoft.com/office/drawing/2014/main" id="{0F7D94E0-91F0-6CF2-5716-CD0880EDA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5" y="1825625"/>
            <a:ext cx="8172450" cy="4152900"/>
          </a:xfrm>
          <a:prstGeom prst="rect">
            <a:avLst/>
          </a:prstGeom>
        </p:spPr>
      </p:pic>
    </p:spTree>
    <p:extLst>
      <p:ext uri="{BB962C8B-B14F-4D97-AF65-F5344CB8AC3E}">
        <p14:creationId xmlns:p14="http://schemas.microsoft.com/office/powerpoint/2010/main" val="1116380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Output Video</a:t>
            </a:r>
          </a:p>
        </p:txBody>
      </p:sp>
      <p:pic>
        <p:nvPicPr>
          <p:cNvPr id="8" name="game">
            <a:hlinkClick r:id="" action="ppaction://media"/>
            <a:extLst>
              <a:ext uri="{FF2B5EF4-FFF2-40B4-BE49-F238E27FC236}">
                <a16:creationId xmlns:a16="http://schemas.microsoft.com/office/drawing/2014/main" id="{5A3C56F7-2EA2-7669-6265-97FA5CD022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1804" y="2263775"/>
            <a:ext cx="7843546" cy="3456023"/>
          </a:xfrm>
        </p:spPr>
      </p:pic>
    </p:spTree>
    <p:extLst>
      <p:ext uri="{BB962C8B-B14F-4D97-AF65-F5344CB8AC3E}">
        <p14:creationId xmlns:p14="http://schemas.microsoft.com/office/powerpoint/2010/main" val="59263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Inference</a:t>
            </a:r>
          </a:p>
        </p:txBody>
      </p:sp>
      <p:sp>
        <p:nvSpPr>
          <p:cNvPr id="4" name="Content Placeholder 3">
            <a:extLst>
              <a:ext uri="{FF2B5EF4-FFF2-40B4-BE49-F238E27FC236}">
                <a16:creationId xmlns:a16="http://schemas.microsoft.com/office/drawing/2014/main" id="{3787CEA9-FF63-45FD-5019-303BF410B31C}"/>
              </a:ext>
            </a:extLst>
          </p:cNvPr>
          <p:cNvSpPr>
            <a:spLocks noGrp="1"/>
          </p:cNvSpPr>
          <p:nvPr>
            <p:ph idx="1"/>
          </p:nvPr>
        </p:nvSpPr>
        <p:spPr/>
        <p:txBody>
          <a:bodyPr>
            <a:normAutofit/>
          </a:bodyPr>
          <a:lstStyle/>
          <a:p>
            <a:pPr marL="342900" lvl="0" indent="-342900" algn="l" rtl="0">
              <a:spcBef>
                <a:spcPts val="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We saw how Reinforcement learning method can be implemented practically in order to build a learning model in an environment and train an agent using it.</a:t>
            </a:r>
            <a:endParaRPr lang="en-US" sz="2000" dirty="0">
              <a:latin typeface="Times New Roman" panose="02020603050405020304" pitchFamily="18" charset="0"/>
              <a:cs typeface="Times New Roman" panose="02020603050405020304" pitchFamily="18" charset="0"/>
            </a:endParaRPr>
          </a:p>
          <a:p>
            <a:pPr marL="342900" lvl="0" indent="-241300" algn="l" rtl="0">
              <a:spcBef>
                <a:spcPts val="1000"/>
              </a:spcBef>
              <a:spcAft>
                <a:spcPts val="0"/>
              </a:spcAft>
              <a:buSzPts val="1600"/>
              <a:buNone/>
            </a:pPr>
            <a:endParaRPr lang="en-US" sz="2000" dirty="0">
              <a:latin typeface="Times New Roman" panose="02020603050405020304" pitchFamily="18" charset="0"/>
              <a:ea typeface="Times New Roman"/>
              <a:cs typeface="Times New Roman" panose="02020603050405020304" pitchFamily="18" charset="0"/>
              <a:sym typeface="Times New Roman"/>
            </a:endParaRPr>
          </a:p>
          <a:p>
            <a:pPr marL="342900" lvl="0" indent="-342900" algn="l" rtl="0">
              <a:spcBef>
                <a:spcPts val="1000"/>
              </a:spcBef>
              <a:spcAft>
                <a:spcPts val="0"/>
              </a:spcAft>
              <a:buSzPts val="1600"/>
              <a:buChar char="►"/>
            </a:pPr>
            <a:r>
              <a:rPr lang="en-US" sz="2000" b="1" dirty="0">
                <a:latin typeface="Times New Roman" panose="02020603050405020304" pitchFamily="18" charset="0"/>
                <a:ea typeface="Times New Roman"/>
                <a:cs typeface="Times New Roman" panose="02020603050405020304" pitchFamily="18" charset="0"/>
                <a:sym typeface="Times New Roman"/>
              </a:rPr>
              <a:t>APPLICATIONS:</a:t>
            </a:r>
            <a:endParaRPr lang="en-US" sz="2000" dirty="0">
              <a:latin typeface="Times New Roman" panose="02020603050405020304" pitchFamily="18" charset="0"/>
              <a:cs typeface="Times New Roman" panose="02020603050405020304" pitchFamily="18" charset="0"/>
            </a:endParaRPr>
          </a:p>
          <a:p>
            <a:pPr marL="742950" lvl="1" indent="-285750" algn="l" rtl="0">
              <a:spcBef>
                <a:spcPts val="1000"/>
              </a:spcBef>
              <a:spcAft>
                <a:spcPts val="0"/>
              </a:spcAft>
              <a:buSzPts val="1440"/>
              <a:buChar char="►"/>
            </a:pPr>
            <a:r>
              <a:rPr lang="en-US" sz="2000" dirty="0">
                <a:latin typeface="Times New Roman" panose="02020603050405020304" pitchFamily="18" charset="0"/>
                <a:ea typeface="Times New Roman"/>
                <a:cs typeface="Times New Roman" panose="02020603050405020304" pitchFamily="18" charset="0"/>
                <a:sym typeface="Times New Roman"/>
              </a:rPr>
              <a:t>RL can be applied in some of the  applications like:</a:t>
            </a:r>
            <a:endParaRPr lang="en-US" sz="2000" dirty="0">
              <a:latin typeface="Times New Roman" panose="02020603050405020304" pitchFamily="18" charset="0"/>
              <a:cs typeface="Times New Roman" panose="02020603050405020304" pitchFamily="18" charset="0"/>
            </a:endParaRPr>
          </a:p>
          <a:p>
            <a:pPr marL="1143000" lvl="2" indent="-228600" algn="l" rtl="0">
              <a:spcBef>
                <a:spcPts val="1000"/>
              </a:spcBef>
              <a:spcAft>
                <a:spcPts val="0"/>
              </a:spcAft>
              <a:buSzPts val="1280"/>
              <a:buChar char="►"/>
            </a:pPr>
            <a:r>
              <a:rPr lang="en-US" dirty="0">
                <a:latin typeface="Times New Roman" panose="02020603050405020304" pitchFamily="18" charset="0"/>
                <a:ea typeface="Times New Roman"/>
                <a:cs typeface="Times New Roman" panose="02020603050405020304" pitchFamily="18" charset="0"/>
                <a:sym typeface="Times New Roman"/>
              </a:rPr>
              <a:t>Self driving cars </a:t>
            </a:r>
            <a:endParaRPr lang="en-US" dirty="0">
              <a:latin typeface="Times New Roman" panose="02020603050405020304" pitchFamily="18" charset="0"/>
              <a:cs typeface="Times New Roman" panose="02020603050405020304" pitchFamily="18" charset="0"/>
            </a:endParaRPr>
          </a:p>
          <a:p>
            <a:pPr marL="1143000" lvl="2" indent="-228600" algn="l" rtl="0">
              <a:spcBef>
                <a:spcPts val="1000"/>
              </a:spcBef>
              <a:spcAft>
                <a:spcPts val="0"/>
              </a:spcAft>
              <a:buSzPts val="1120"/>
              <a:buChar char="►"/>
            </a:pPr>
            <a:r>
              <a:rPr lang="en-US" dirty="0">
                <a:latin typeface="Times New Roman" panose="02020603050405020304" pitchFamily="18" charset="0"/>
                <a:ea typeface="Times New Roman"/>
                <a:cs typeface="Times New Roman" panose="02020603050405020304" pitchFamily="18" charset="0"/>
                <a:sym typeface="Times New Roman"/>
              </a:rPr>
              <a:t> Industry automation</a:t>
            </a:r>
            <a:endParaRPr lang="en-US" dirty="0">
              <a:latin typeface="Times New Roman" panose="02020603050405020304" pitchFamily="18" charset="0"/>
              <a:cs typeface="Times New Roman" panose="02020603050405020304" pitchFamily="18" charset="0"/>
            </a:endParaRPr>
          </a:p>
          <a:p>
            <a:pPr marL="1143000" lvl="2" indent="-228600" algn="l" rtl="0">
              <a:spcBef>
                <a:spcPts val="1000"/>
              </a:spcBef>
              <a:spcAft>
                <a:spcPts val="0"/>
              </a:spcAft>
              <a:buSzPts val="1280"/>
              <a:buChar char="►"/>
            </a:pPr>
            <a:r>
              <a:rPr lang="en-US" dirty="0">
                <a:latin typeface="Times New Roman" panose="02020603050405020304" pitchFamily="18" charset="0"/>
                <a:ea typeface="Times New Roman"/>
                <a:cs typeface="Times New Roman" panose="02020603050405020304" pitchFamily="18" charset="0"/>
                <a:sym typeface="Times New Roman"/>
              </a:rPr>
              <a:t>Trading and finance</a:t>
            </a:r>
            <a:endParaRPr lang="en-US" dirty="0">
              <a:latin typeface="Times New Roman" panose="02020603050405020304" pitchFamily="18" charset="0"/>
              <a:cs typeface="Times New Roman" panose="02020603050405020304" pitchFamily="18" charset="0"/>
            </a:endParaRPr>
          </a:p>
          <a:p>
            <a:pPr marL="1143000" lvl="2" indent="-228600" algn="l" rtl="0">
              <a:spcBef>
                <a:spcPts val="1000"/>
              </a:spcBef>
              <a:spcAft>
                <a:spcPts val="0"/>
              </a:spcAft>
              <a:buSzPts val="1280"/>
              <a:buChar char="►"/>
            </a:pPr>
            <a:r>
              <a:rPr lang="en-US" dirty="0">
                <a:latin typeface="Times New Roman" panose="02020603050405020304" pitchFamily="18" charset="0"/>
                <a:ea typeface="Times New Roman"/>
                <a:cs typeface="Times New Roman" panose="02020603050405020304" pitchFamily="18" charset="0"/>
                <a:sym typeface="Times New Roman"/>
              </a:rPr>
              <a:t>NLP</a:t>
            </a:r>
            <a:endParaRPr lang="en-US" dirty="0">
              <a:latin typeface="Times New Roman" panose="02020603050405020304" pitchFamily="18" charset="0"/>
              <a:cs typeface="Times New Roman" panose="02020603050405020304" pitchFamily="18" charset="0"/>
            </a:endParaRPr>
          </a:p>
          <a:p>
            <a:pPr marL="914400" lvl="2" indent="0" algn="l" rtl="0">
              <a:spcBef>
                <a:spcPts val="1000"/>
              </a:spcBef>
              <a:spcAft>
                <a:spcPts val="0"/>
              </a:spcAft>
              <a:buSzPts val="1280"/>
              <a:buNone/>
            </a:pPr>
            <a:endParaRPr lang="en-US" dirty="0">
              <a:latin typeface="Times New Roman" panose="02020603050405020304" pitchFamily="18" charset="0"/>
              <a:ea typeface="Times New Roman"/>
              <a:cs typeface="Times New Roman" panose="02020603050405020304" pitchFamily="18" charset="0"/>
              <a:sym typeface="Times New Roman"/>
            </a:endParaRPr>
          </a:p>
          <a:p>
            <a:pPr marL="457200" lvl="1" indent="0" algn="l" rtl="0">
              <a:spcBef>
                <a:spcPts val="1000"/>
              </a:spcBef>
              <a:spcAft>
                <a:spcPts val="0"/>
              </a:spcAft>
              <a:buSzPts val="1440"/>
              <a:buNone/>
            </a:pPr>
            <a:endParaRPr lang="en-US" sz="2000" dirty="0">
              <a:latin typeface="Times New Roman" panose="02020603050405020304" pitchFamily="18" charset="0"/>
              <a:ea typeface="Times New Roman"/>
              <a:cs typeface="Times New Roman" panose="02020603050405020304" pitchFamily="18" charset="0"/>
              <a:sym typeface="Times New Roman"/>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735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References</a:t>
            </a:r>
          </a:p>
        </p:txBody>
      </p:sp>
      <p:sp>
        <p:nvSpPr>
          <p:cNvPr id="4" name="Content Placeholder 3">
            <a:extLst>
              <a:ext uri="{FF2B5EF4-FFF2-40B4-BE49-F238E27FC236}">
                <a16:creationId xmlns:a16="http://schemas.microsoft.com/office/drawing/2014/main" id="{3787CEA9-FF63-45FD-5019-303BF410B31C}"/>
              </a:ext>
            </a:extLst>
          </p:cNvPr>
          <p:cNvSpPr>
            <a:spLocks noGrp="1"/>
          </p:cNvSpPr>
          <p:nvPr>
            <p:ph idx="1"/>
          </p:nvPr>
        </p:nvSpPr>
        <p:spPr/>
        <p:txBody>
          <a:bodyPr>
            <a:normAutofit/>
          </a:bodyPr>
          <a:lstStyle/>
          <a:p>
            <a:pPr marL="342900" lvl="0" indent="-342900" algn="l" rtl="0">
              <a:spcBef>
                <a:spcPts val="0"/>
              </a:spcBef>
              <a:spcAft>
                <a:spcPts val="0"/>
              </a:spcAft>
              <a:buSzPts val="1600"/>
              <a:buChar char="►"/>
            </a:pPr>
            <a:r>
              <a:rPr lang="en-US" sz="2000" dirty="0">
                <a:latin typeface="Times New Roman"/>
                <a:ea typeface="Times New Roman"/>
                <a:cs typeface="Times New Roman"/>
                <a:sym typeface="Times New Roman"/>
              </a:rPr>
              <a:t>Paper on Deep Reinforcement Learning with Double Q-learning - </a:t>
            </a:r>
            <a:r>
              <a:rPr lang="en-US" sz="2000" u="sng" dirty="0">
                <a:solidFill>
                  <a:schemeClr val="hlink"/>
                </a:solidFill>
                <a:latin typeface="Times New Roman"/>
                <a:ea typeface="Times New Roman"/>
                <a:cs typeface="Times New Roman"/>
                <a:sym typeface="Times New Roman"/>
                <a:hlinkClick r:id="rId2"/>
              </a:rPr>
              <a:t>https://arxiv.org/pdf/1509.06461.pdf</a:t>
            </a:r>
            <a:endParaRPr lang="en-US" sz="2000" dirty="0">
              <a:latin typeface="Times New Roman"/>
              <a:ea typeface="Times New Roman"/>
              <a:cs typeface="Times New Roman"/>
              <a:sym typeface="Times New Roman"/>
            </a:endParaRPr>
          </a:p>
          <a:p>
            <a:pPr marL="342900" lvl="0" indent="-342900" algn="l" rtl="0">
              <a:spcBef>
                <a:spcPts val="1000"/>
              </a:spcBef>
              <a:spcAft>
                <a:spcPts val="0"/>
              </a:spcAft>
              <a:buSzPts val="1600"/>
              <a:buChar char="►"/>
            </a:pPr>
            <a:r>
              <a:rPr lang="en-US" sz="2000" dirty="0">
                <a:latin typeface="Times New Roman"/>
                <a:ea typeface="Times New Roman"/>
                <a:cs typeface="Times New Roman"/>
                <a:sym typeface="Times New Roman"/>
              </a:rPr>
              <a:t>Toolkit resource- </a:t>
            </a:r>
            <a:r>
              <a:rPr lang="en-US" sz="2000" u="sng" dirty="0">
                <a:solidFill>
                  <a:schemeClr val="hlink"/>
                </a:solidFill>
                <a:latin typeface="Times New Roman"/>
                <a:ea typeface="Times New Roman"/>
                <a:cs typeface="Times New Roman"/>
                <a:sym typeface="Times New Roman"/>
                <a:hlinkClick r:id="rId3"/>
              </a:rPr>
              <a:t>Gym (openai.com)</a:t>
            </a:r>
            <a:endParaRPr lang="en-US" sz="2000" dirty="0">
              <a:latin typeface="Times New Roman"/>
              <a:ea typeface="Times New Roman"/>
              <a:cs typeface="Times New Roman"/>
              <a:sym typeface="Times New Roman"/>
            </a:endParaRPr>
          </a:p>
          <a:p>
            <a:pPr marL="342900" lvl="0" indent="-342900" algn="l" rtl="0">
              <a:spcBef>
                <a:spcPts val="1000"/>
              </a:spcBef>
              <a:spcAft>
                <a:spcPts val="0"/>
              </a:spcAft>
              <a:buSzPts val="1600"/>
              <a:buChar char="►"/>
            </a:pPr>
            <a:r>
              <a:rPr lang="en-US" sz="2000" dirty="0">
                <a:latin typeface="Times New Roman"/>
                <a:ea typeface="Times New Roman"/>
                <a:cs typeface="Times New Roman"/>
                <a:sym typeface="Times New Roman"/>
              </a:rPr>
              <a:t>RL learning guide- </a:t>
            </a:r>
            <a:r>
              <a:rPr lang="en-US" sz="2000" u="sng" dirty="0">
                <a:solidFill>
                  <a:schemeClr val="hlink"/>
                </a:solidFill>
                <a:latin typeface="Times New Roman"/>
                <a:ea typeface="Times New Roman"/>
                <a:cs typeface="Times New Roman"/>
                <a:sym typeface="Times New Roman"/>
                <a:hlinkClick r:id="rId4"/>
              </a:rPr>
              <a:t>Reinforcement Learning Tips and Tricks — Stable Baselines3 1.5.1a4 documentation (stable-baselines3.readthedocs.io)</a:t>
            </a:r>
            <a:endParaRPr lang="en-US" sz="2000" dirty="0">
              <a:latin typeface="Times New Roman"/>
              <a:ea typeface="Times New Roman"/>
              <a:cs typeface="Times New Roman"/>
              <a:sym typeface="Times New Roman"/>
            </a:endParaRPr>
          </a:p>
          <a:p>
            <a:pPr marL="342900" lvl="0" indent="-342900" algn="l" rtl="0">
              <a:spcBef>
                <a:spcPts val="1000"/>
              </a:spcBef>
              <a:spcAft>
                <a:spcPts val="0"/>
              </a:spcAft>
              <a:buSzPts val="1600"/>
              <a:buChar char="►"/>
            </a:pPr>
            <a:r>
              <a:rPr lang="en-US" sz="2000" dirty="0">
                <a:latin typeface="Times New Roman"/>
                <a:ea typeface="Times New Roman"/>
                <a:cs typeface="Times New Roman"/>
                <a:sym typeface="Times New Roman"/>
              </a:rPr>
              <a:t>Reinforcement Learning: An Introduction, Richard S. Sutton et al.</a:t>
            </a:r>
            <a:endParaRPr lang="en-US" sz="2000" dirty="0"/>
          </a:p>
          <a:p>
            <a:pPr marL="0" lvl="0" indent="0" algn="l" rtl="0">
              <a:spcBef>
                <a:spcPts val="1000"/>
              </a:spcBef>
              <a:spcAft>
                <a:spcPts val="0"/>
              </a:spcAft>
              <a:buSzPts val="1600"/>
              <a:buNone/>
            </a:pPr>
            <a:r>
              <a:rPr lang="en-US" sz="2000" u="sng" dirty="0">
                <a:solidFill>
                  <a:schemeClr val="hlink"/>
                </a:solidFill>
                <a:latin typeface="Times New Roman"/>
                <a:ea typeface="Times New Roman"/>
                <a:cs typeface="Times New Roman"/>
                <a:sym typeface="Times New Roman"/>
                <a:hlinkClick r:id="rId5"/>
              </a:rPr>
              <a:t>SuttonBartoIPRLBook2ndEd.pdf (stanford.edu)</a:t>
            </a:r>
            <a:endParaRPr lang="en-US" sz="2000" dirty="0">
              <a:latin typeface="Times New Roman"/>
              <a:ea typeface="Times New Roman"/>
              <a:cs typeface="Times New Roman"/>
              <a:sym typeface="Times New Roman"/>
            </a:endParaRPr>
          </a:p>
          <a:p>
            <a:pPr marL="342900" lvl="0" indent="-342900" algn="l" rtl="0">
              <a:spcBef>
                <a:spcPts val="1000"/>
              </a:spcBef>
              <a:spcAft>
                <a:spcPts val="0"/>
              </a:spcAft>
              <a:buSzPts val="1600"/>
              <a:buChar char="►"/>
            </a:pPr>
            <a:r>
              <a:rPr lang="en-US" sz="2000" dirty="0">
                <a:latin typeface="Times New Roman"/>
                <a:ea typeface="Times New Roman"/>
                <a:cs typeface="Times New Roman"/>
                <a:sym typeface="Times New Roman"/>
              </a:rPr>
              <a:t>Key concepts of RL</a:t>
            </a:r>
            <a:endParaRPr lang="en-US" sz="2000" dirty="0"/>
          </a:p>
          <a:p>
            <a:pPr marL="0" lvl="0" indent="0" algn="l" rtl="0">
              <a:spcBef>
                <a:spcPts val="1000"/>
              </a:spcBef>
              <a:spcAft>
                <a:spcPts val="0"/>
              </a:spcAft>
              <a:buSzPts val="1600"/>
              <a:buNone/>
            </a:pPr>
            <a:r>
              <a:rPr lang="en-US" sz="2000" u="sng" dirty="0">
                <a:solidFill>
                  <a:schemeClr val="hlink"/>
                </a:solidFill>
                <a:latin typeface="Times New Roman"/>
                <a:ea typeface="Times New Roman"/>
                <a:cs typeface="Times New Roman"/>
                <a:sym typeface="Times New Roman"/>
                <a:hlinkClick r:id="rId6"/>
              </a:rPr>
              <a:t>Part 1: Key Concepts in RL — Spinning Up documentation (openai.com)</a:t>
            </a:r>
            <a:endParaRPr lang="en-US" sz="2000" dirty="0">
              <a:latin typeface="Times New Roman"/>
              <a:ea typeface="Times New Roman"/>
              <a:cs typeface="Times New Roman"/>
              <a:sym typeface="Times New Roman"/>
            </a:endParaRPr>
          </a:p>
          <a:p>
            <a:pPr marL="0" indent="0">
              <a:buNone/>
            </a:pPr>
            <a:endParaRPr lang="en-US" sz="2000" dirty="0"/>
          </a:p>
        </p:txBody>
      </p:sp>
    </p:spTree>
    <p:extLst>
      <p:ext uri="{BB962C8B-B14F-4D97-AF65-F5344CB8AC3E}">
        <p14:creationId xmlns:p14="http://schemas.microsoft.com/office/powerpoint/2010/main" val="361423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F24E40-C6DA-6DCE-01EC-4AA77C90243F}"/>
              </a:ext>
            </a:extLst>
          </p:cNvPr>
          <p:cNvSpPr txBox="1"/>
          <p:nvPr/>
        </p:nvSpPr>
        <p:spPr>
          <a:xfrm>
            <a:off x="3427262" y="3069770"/>
            <a:ext cx="5371505" cy="1200329"/>
          </a:xfrm>
          <a:prstGeom prst="rect">
            <a:avLst/>
          </a:prstGeom>
          <a:noFill/>
        </p:spPr>
        <p:txBody>
          <a:bodyPr wrap="square" rtlCol="0">
            <a:spAutoFit/>
          </a:bodyPr>
          <a:lstStyle/>
          <a:p>
            <a:pPr algn="ctr"/>
            <a:r>
              <a:rPr lang="en-US" sz="7200" dirty="0">
                <a:solidFill>
                  <a:schemeClr val="bg1"/>
                </a:solidFill>
                <a:latin typeface="Algerian" panose="04020705040A02060702" pitchFamily="82" charset="0"/>
              </a:rPr>
              <a:t>THANK YOU</a:t>
            </a:r>
          </a:p>
        </p:txBody>
      </p:sp>
    </p:spTree>
    <p:extLst>
      <p:ext uri="{BB962C8B-B14F-4D97-AF65-F5344CB8AC3E}">
        <p14:creationId xmlns:p14="http://schemas.microsoft.com/office/powerpoint/2010/main" val="3357816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p:txBody>
          <a:bodyPr>
            <a:normAutofit/>
          </a:bodyPr>
          <a:lstStyle/>
          <a:p>
            <a:pPr marL="342900" lvl="0" indent="-342900" algn="l" rtl="0">
              <a:spcBef>
                <a:spcPts val="0"/>
              </a:spcBef>
              <a:spcAft>
                <a:spcPts val="0"/>
              </a:spcAft>
              <a:buSzPts val="1600"/>
              <a:buChar char="►"/>
            </a:pPr>
            <a:r>
              <a:rPr lang="en-US" sz="2000" dirty="0">
                <a:latin typeface="Times New Roman" panose="02020603050405020304" pitchFamily="18" charset="0"/>
                <a:cs typeface="Times New Roman" panose="02020603050405020304" pitchFamily="18" charset="0"/>
              </a:rPr>
              <a:t>Training a Reinforcement agent – Mario agent  to learn how to play a </a:t>
            </a:r>
            <a:r>
              <a:rPr lang="en-US" sz="2000" dirty="0" err="1">
                <a:latin typeface="Times New Roman" panose="02020603050405020304" pitchFamily="18" charset="0"/>
                <a:cs typeface="Times New Roman" panose="02020603050405020304" pitchFamily="18" charset="0"/>
              </a:rPr>
              <a:t>mario</a:t>
            </a:r>
            <a:r>
              <a:rPr lang="en-US" sz="2000" dirty="0">
                <a:latin typeface="Times New Roman" panose="02020603050405020304" pitchFamily="18" charset="0"/>
                <a:cs typeface="Times New Roman" panose="02020603050405020304" pitchFamily="18" charset="0"/>
              </a:rPr>
              <a:t> game by itself using Double deep Q-Networks.</a:t>
            </a:r>
          </a:p>
          <a:p>
            <a:pPr marL="342900" lvl="0" indent="-342900" algn="l" rtl="0">
              <a:spcBef>
                <a:spcPts val="1000"/>
              </a:spcBef>
              <a:spcAft>
                <a:spcPts val="0"/>
              </a:spcAft>
              <a:buSzPts val="1600"/>
              <a:buChar char="►"/>
            </a:pPr>
            <a:r>
              <a:rPr lang="en-US" sz="2000" dirty="0">
                <a:latin typeface="Times New Roman" panose="02020603050405020304" pitchFamily="18" charset="0"/>
                <a:cs typeface="Times New Roman" panose="02020603050405020304" pitchFamily="18" charset="0"/>
              </a:rPr>
              <a:t>Using  OpenAI </a:t>
            </a:r>
            <a:r>
              <a:rPr lang="en-US" sz="2000" dirty="0">
                <a:latin typeface="Times New Roman" panose="02020603050405020304" pitchFamily="18" charset="0"/>
                <a:ea typeface="Times New Roman"/>
                <a:cs typeface="Times New Roman" panose="02020603050405020304" pitchFamily="18" charset="0"/>
                <a:sym typeface="Times New Roman"/>
              </a:rPr>
              <a:t>Gym</a:t>
            </a:r>
            <a:r>
              <a:rPr lang="en-US" sz="2000" dirty="0">
                <a:latin typeface="Times New Roman" panose="02020603050405020304" pitchFamily="18" charset="0"/>
                <a:cs typeface="Times New Roman" panose="02020603050405020304" pitchFamily="18" charset="0"/>
              </a:rPr>
              <a:t> environment for Super </a:t>
            </a:r>
            <a:r>
              <a:rPr lang="en-US" sz="2000" dirty="0" err="1">
                <a:latin typeface="Times New Roman" panose="02020603050405020304" pitchFamily="18" charset="0"/>
                <a:cs typeface="Times New Roman" panose="02020603050405020304" pitchFamily="18" charset="0"/>
              </a:rPr>
              <a:t>mario</a:t>
            </a:r>
            <a:r>
              <a:rPr lang="en-US" sz="2000" dirty="0">
                <a:latin typeface="Times New Roman" panose="02020603050405020304" pitchFamily="18" charset="0"/>
                <a:cs typeface="Times New Roman" panose="02020603050405020304" pitchFamily="18" charset="0"/>
              </a:rPr>
              <a:t> Bros to train an agent using the </a:t>
            </a:r>
            <a:r>
              <a:rPr lang="en-US" sz="2000" dirty="0" err="1">
                <a:latin typeface="Times New Roman" panose="02020603050405020304" pitchFamily="18" charset="0"/>
                <a:cs typeface="Times New Roman" panose="02020603050405020304" pitchFamily="18" charset="0"/>
              </a:rPr>
              <a:t>nes-py</a:t>
            </a:r>
            <a:r>
              <a:rPr lang="en-US" sz="2000" dirty="0">
                <a:latin typeface="Times New Roman" panose="02020603050405020304" pitchFamily="18" charset="0"/>
                <a:cs typeface="Times New Roman" panose="02020603050405020304" pitchFamily="18" charset="0"/>
              </a:rPr>
              <a:t> emulator.</a:t>
            </a:r>
          </a:p>
          <a:p>
            <a:pPr marL="342900" lvl="0" indent="-342900" algn="l" rtl="0">
              <a:spcBef>
                <a:spcPts val="1000"/>
              </a:spcBef>
              <a:spcAft>
                <a:spcPts val="0"/>
              </a:spcAft>
              <a:buSzPts val="1600"/>
              <a:buChar char="►"/>
            </a:pPr>
            <a:r>
              <a:rPr lang="en-US" sz="2000" dirty="0">
                <a:latin typeface="Times New Roman" panose="02020603050405020304" pitchFamily="18" charset="0"/>
                <a:cs typeface="Times New Roman" panose="02020603050405020304" pitchFamily="18" charset="0"/>
              </a:rPr>
              <a:t>Returns the Mean reward value , Mean loss value and Mean Q value for the set of episodes.</a:t>
            </a:r>
          </a:p>
          <a:p>
            <a:pPr marL="342900" lvl="0" indent="-342900" algn="l" rtl="0">
              <a:spcBef>
                <a:spcPts val="1000"/>
              </a:spcBef>
              <a:spcAft>
                <a:spcPts val="0"/>
              </a:spcAft>
              <a:buSzPts val="1600"/>
              <a:buChar char="►"/>
            </a:pPr>
            <a:r>
              <a:rPr lang="en-US" sz="2000" dirty="0">
                <a:latin typeface="Times New Roman" panose="02020603050405020304" pitchFamily="18" charset="0"/>
                <a:cs typeface="Times New Roman" panose="02020603050405020304" pitchFamily="18" charset="0"/>
              </a:rPr>
              <a:t>Resulting in a  simulation of training a Mario Agent.</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839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a:ea typeface="Times New Roman"/>
                <a:cs typeface="Times New Roman"/>
                <a:sym typeface="Times New Roman"/>
              </a:rPr>
              <a:t>Reinforcement Learning:</a:t>
            </a:r>
            <a:endParaRPr lang="en-US" sz="3600" b="1" dirty="0"/>
          </a:p>
        </p:txBody>
      </p:sp>
      <p:sp>
        <p:nvSpPr>
          <p:cNvPr id="3" name="Content Placeholder 2"/>
          <p:cNvSpPr>
            <a:spLocks noGrp="1"/>
          </p:cNvSpPr>
          <p:nvPr>
            <p:ph idx="1"/>
          </p:nvPr>
        </p:nvSpPr>
        <p:spPr/>
        <p:txBody>
          <a:bodyPr>
            <a:normAutofit/>
          </a:bodyPr>
          <a:lstStyle/>
          <a:p>
            <a:pPr marL="342900" lvl="0" indent="-231140" algn="l" rtl="0">
              <a:spcBef>
                <a:spcPts val="0"/>
              </a:spcBef>
              <a:spcAft>
                <a:spcPts val="0"/>
              </a:spcAft>
              <a:buSzPts val="1760"/>
              <a:buNone/>
            </a:pPr>
            <a:endParaRPr lang="en-US" sz="2000" dirty="0">
              <a:latin typeface="Times New Roman" panose="02020603050405020304" pitchFamily="18" charset="0"/>
              <a:cs typeface="Times New Roman" panose="02020603050405020304" pitchFamily="18" charset="0"/>
            </a:endParaRPr>
          </a:p>
          <a:p>
            <a:pPr marL="342900" lvl="0" indent="-342900" algn="l" rtl="0">
              <a:spcBef>
                <a:spcPts val="100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Reinforcement learning is a machine learning training method based on rewarding desired behaviors and/or punishing undesired ones. </a:t>
            </a:r>
          </a:p>
          <a:p>
            <a:pPr marL="342900" lvl="0" indent="-342900" algn="l" rtl="0">
              <a:spcBef>
                <a:spcPts val="100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In general, a reinforcement learning agent is able to perceive and interpret its environment, take actions and learn through trial and error.</a:t>
            </a:r>
            <a:endParaRPr lang="en-US" sz="2000" dirty="0">
              <a:latin typeface="Times New Roman" panose="02020603050405020304" pitchFamily="18" charset="0"/>
              <a:cs typeface="Times New Roman" panose="02020603050405020304" pitchFamily="18" charset="0"/>
            </a:endParaRPr>
          </a:p>
          <a:p>
            <a:pPr marL="342900" lvl="0" indent="-342900" algn="l" rtl="0">
              <a:spcBef>
                <a:spcPts val="1000"/>
              </a:spcBef>
              <a:spcAft>
                <a:spcPts val="0"/>
              </a:spcAft>
              <a:buSzPts val="1600"/>
              <a:buChar char="►"/>
            </a:pPr>
            <a:r>
              <a:rPr lang="en-US" sz="2000" b="1" dirty="0">
                <a:latin typeface="Times New Roman" panose="02020603050405020304" pitchFamily="18" charset="0"/>
                <a:ea typeface="Times New Roman"/>
                <a:cs typeface="Times New Roman" panose="02020603050405020304" pitchFamily="18" charset="0"/>
                <a:sym typeface="Times New Roman"/>
              </a:rPr>
              <a:t>Agent: </a:t>
            </a:r>
            <a:r>
              <a:rPr lang="en-US" sz="2000" dirty="0">
                <a:latin typeface="Times New Roman" panose="02020603050405020304" pitchFamily="18" charset="0"/>
                <a:ea typeface="Times New Roman"/>
                <a:cs typeface="Times New Roman" panose="02020603050405020304" pitchFamily="18" charset="0"/>
                <a:sym typeface="Times New Roman"/>
              </a:rPr>
              <a:t>One who takes actions in a stochastic environment based on the rewards.</a:t>
            </a:r>
            <a:endParaRPr lang="en-US" sz="2000" dirty="0">
              <a:latin typeface="Times New Roman" panose="02020603050405020304" pitchFamily="18" charset="0"/>
              <a:cs typeface="Times New Roman" panose="02020603050405020304" pitchFamily="18" charset="0"/>
            </a:endParaRPr>
          </a:p>
          <a:p>
            <a:pPr marL="342900" lvl="0" indent="-342900" algn="l" rtl="0">
              <a:spcBef>
                <a:spcPts val="1000"/>
              </a:spcBef>
              <a:spcAft>
                <a:spcPts val="0"/>
              </a:spcAft>
              <a:buSzPts val="1600"/>
              <a:buFont typeface="Noto Sans Symbols"/>
              <a:buChar char="⮚"/>
            </a:pPr>
            <a:r>
              <a:rPr lang="en-US" sz="2000" b="0" i="0" dirty="0">
                <a:latin typeface="Times New Roman" panose="02020603050405020304" pitchFamily="18" charset="0"/>
                <a:ea typeface="Times New Roman"/>
                <a:cs typeface="Times New Roman" panose="02020603050405020304" pitchFamily="18" charset="0"/>
                <a:sym typeface="Times New Roman"/>
              </a:rPr>
              <a:t> </a:t>
            </a:r>
            <a:r>
              <a:rPr lang="en-US" sz="2000" b="0" i="0" dirty="0" err="1">
                <a:latin typeface="Times New Roman" panose="02020603050405020304" pitchFamily="18" charset="0"/>
                <a:ea typeface="Times New Roman"/>
                <a:cs typeface="Times New Roman" panose="02020603050405020304" pitchFamily="18" charset="0"/>
                <a:sym typeface="Times New Roman"/>
              </a:rPr>
              <a:t>E</a:t>
            </a:r>
            <a:r>
              <a:rPr lang="en-US" sz="2000" dirty="0" err="1">
                <a:latin typeface="Times New Roman" panose="02020603050405020304" pitchFamily="18" charset="0"/>
                <a:ea typeface="Times New Roman"/>
                <a:cs typeface="Times New Roman" panose="02020603050405020304" pitchFamily="18" charset="0"/>
                <a:sym typeface="Times New Roman"/>
              </a:rPr>
              <a:t>xample:Pacman</a:t>
            </a:r>
            <a:br>
              <a:rPr lang="en-US" sz="2000" b="0" i="0" dirty="0">
                <a:latin typeface="Times New Roman" panose="02020603050405020304" pitchFamily="18" charset="0"/>
                <a:ea typeface="Times New Roman"/>
                <a:cs typeface="Times New Roman" panose="02020603050405020304" pitchFamily="18" charset="0"/>
                <a:sym typeface="Times New Roman"/>
              </a:rPr>
            </a:br>
            <a:endParaRPr lang="en-US" sz="2000" dirty="0">
              <a:latin typeface="Times New Roman" panose="02020603050405020304" pitchFamily="18" charset="0"/>
              <a:ea typeface="Times New Roman"/>
              <a:cs typeface="Times New Roman" panose="02020603050405020304" pitchFamily="18" charset="0"/>
              <a:sym typeface="Times New Roman"/>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012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Keywords</a:t>
            </a:r>
          </a:p>
        </p:txBody>
      </p:sp>
      <p:sp>
        <p:nvSpPr>
          <p:cNvPr id="3" name="Content Placeholder 2"/>
          <p:cNvSpPr>
            <a:spLocks noGrp="1"/>
          </p:cNvSpPr>
          <p:nvPr>
            <p:ph idx="1"/>
          </p:nvPr>
        </p:nvSpPr>
        <p:spPr/>
        <p:txBody>
          <a:bodyPr>
            <a:normAutofit/>
          </a:bodyPr>
          <a:lstStyle/>
          <a:p>
            <a:pPr marL="342900" lvl="0" indent="-342900" rtl="0">
              <a:lnSpc>
                <a:spcPct val="90000"/>
              </a:lnSpc>
              <a:spcBef>
                <a:spcPts val="0"/>
              </a:spcBef>
              <a:spcAft>
                <a:spcPts val="0"/>
              </a:spcAft>
              <a:buSzPct val="80000"/>
              <a:buChar char="►"/>
            </a:pPr>
            <a:r>
              <a:rPr lang="en-US" sz="2000" dirty="0">
                <a:latin typeface="Times New Roman"/>
                <a:ea typeface="Times New Roman"/>
                <a:cs typeface="Times New Roman"/>
                <a:sym typeface="Times New Roman"/>
              </a:rPr>
              <a:t>Environment :The world that an agent interacts with and learns from.</a:t>
            </a:r>
            <a:endParaRPr lang="en-US" sz="2000" dirty="0"/>
          </a:p>
          <a:p>
            <a:pPr marL="342900" lvl="0" indent="-342900" rtl="0">
              <a:lnSpc>
                <a:spcPct val="90000"/>
              </a:lnSpc>
              <a:spcBef>
                <a:spcPts val="1000"/>
              </a:spcBef>
              <a:spcAft>
                <a:spcPts val="0"/>
              </a:spcAft>
              <a:buSzPct val="80000"/>
              <a:buChar char="►"/>
            </a:pPr>
            <a:r>
              <a:rPr lang="en-US" sz="2000" dirty="0">
                <a:latin typeface="Times New Roman"/>
                <a:ea typeface="Times New Roman"/>
                <a:cs typeface="Times New Roman"/>
                <a:sym typeface="Times New Roman"/>
              </a:rPr>
              <a:t>Action a : How the Agent responds to the Environment. The set of all possible Actions is called action-space.</a:t>
            </a:r>
            <a:endParaRPr lang="en-US" sz="2000" dirty="0"/>
          </a:p>
          <a:p>
            <a:pPr marL="342900" lvl="0" indent="-342900" rtl="0">
              <a:lnSpc>
                <a:spcPct val="90000"/>
              </a:lnSpc>
              <a:spcBef>
                <a:spcPts val="1000"/>
              </a:spcBef>
              <a:spcAft>
                <a:spcPts val="0"/>
              </a:spcAft>
              <a:buSzPct val="80000"/>
              <a:buChar char="►"/>
            </a:pPr>
            <a:r>
              <a:rPr lang="en-US" sz="2000" dirty="0">
                <a:latin typeface="Times New Roman"/>
                <a:ea typeface="Times New Roman"/>
                <a:cs typeface="Times New Roman"/>
                <a:sym typeface="Times New Roman"/>
              </a:rPr>
              <a:t>State s : The current characteristic of the Environment. The set of all possible States the Environment can be in is called state-space.</a:t>
            </a:r>
          </a:p>
          <a:p>
            <a:pPr marL="342900" indent="-342900">
              <a:buSzPct val="80000"/>
              <a:buFont typeface="Arial" panose="020B0604020202020204" pitchFamily="34" charset="0"/>
              <a:buChar char="►"/>
            </a:pPr>
            <a:r>
              <a:rPr lang="en-US" sz="2000" dirty="0">
                <a:latin typeface="Times New Roman"/>
                <a:ea typeface="Times New Roman"/>
                <a:cs typeface="Times New Roman"/>
                <a:sym typeface="Times New Roman"/>
              </a:rPr>
              <a:t>Reward r : Reward is the key feedback from Environment to Agent. It is what drives the Agent to learn and to change its future action. An aggregation of rewards over multiple time steps is called Return.</a:t>
            </a:r>
            <a:endParaRPr lang="en-US" sz="2000" dirty="0"/>
          </a:p>
          <a:p>
            <a:pPr marL="342900" lvl="0" indent="-342900" rtl="0">
              <a:lnSpc>
                <a:spcPct val="90000"/>
              </a:lnSpc>
              <a:spcBef>
                <a:spcPts val="1000"/>
              </a:spcBef>
              <a:spcAft>
                <a:spcPts val="0"/>
              </a:spcAft>
              <a:buSzPct val="80000"/>
              <a:buChar char="►"/>
            </a:pPr>
            <a:endParaRPr lang="en-US" sz="2000" dirty="0"/>
          </a:p>
          <a:p>
            <a:pPr marL="342900" lvl="0" indent="-239522" rtl="0">
              <a:lnSpc>
                <a:spcPct val="90000"/>
              </a:lnSpc>
              <a:spcBef>
                <a:spcPts val="1000"/>
              </a:spcBef>
              <a:spcAft>
                <a:spcPts val="0"/>
              </a:spcAft>
              <a:buSzPct val="80000"/>
              <a:buNone/>
            </a:pPr>
            <a:endParaRPr lang="en-US" sz="2000" dirty="0">
              <a:latin typeface="Times New Roman"/>
              <a:ea typeface="Times New Roman"/>
              <a:cs typeface="Times New Roman"/>
              <a:sym typeface="Times New Roman"/>
            </a:endParaRPr>
          </a:p>
          <a:p>
            <a:pPr marL="342900" lvl="0" indent="-263042" rtl="0">
              <a:lnSpc>
                <a:spcPct val="90000"/>
              </a:lnSpc>
              <a:spcBef>
                <a:spcPts val="1000"/>
              </a:spcBef>
              <a:spcAft>
                <a:spcPts val="0"/>
              </a:spcAft>
              <a:buSzPct val="80000"/>
              <a:buNone/>
            </a:pPr>
            <a:endParaRPr lang="en-US" sz="2000" dirty="0"/>
          </a:p>
          <a:p>
            <a:pPr marL="0" indent="0">
              <a:buNone/>
            </a:pPr>
            <a:endParaRPr lang="en-US" sz="2000" dirty="0"/>
          </a:p>
        </p:txBody>
      </p:sp>
    </p:spTree>
    <p:extLst>
      <p:ext uri="{BB962C8B-B14F-4D97-AF65-F5344CB8AC3E}">
        <p14:creationId xmlns:p14="http://schemas.microsoft.com/office/powerpoint/2010/main" val="345763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Keywords</a:t>
            </a:r>
          </a:p>
        </p:txBody>
      </p:sp>
      <p:sp>
        <p:nvSpPr>
          <p:cNvPr id="3" name="Content Placeholder 2"/>
          <p:cNvSpPr>
            <a:spLocks noGrp="1"/>
          </p:cNvSpPr>
          <p:nvPr>
            <p:ph idx="1"/>
          </p:nvPr>
        </p:nvSpPr>
        <p:spPr/>
        <p:txBody>
          <a:bodyPr>
            <a:normAutofit/>
          </a:bodyPr>
          <a:lstStyle/>
          <a:p>
            <a:pPr marL="342900" lvl="0" indent="-342900" rtl="0">
              <a:lnSpc>
                <a:spcPct val="90000"/>
              </a:lnSpc>
              <a:spcBef>
                <a:spcPts val="1000"/>
              </a:spcBef>
              <a:spcAft>
                <a:spcPts val="0"/>
              </a:spcAft>
              <a:buSzPct val="80000"/>
              <a:buChar char="►"/>
            </a:pPr>
            <a:r>
              <a:rPr lang="en-US" sz="2000" dirty="0">
                <a:latin typeface="Times New Roman"/>
                <a:ea typeface="Times New Roman"/>
                <a:cs typeface="Times New Roman"/>
                <a:sym typeface="Times New Roman"/>
              </a:rPr>
              <a:t>Optimal Action-Value function Q∗(</a:t>
            </a:r>
            <a:r>
              <a:rPr lang="en-US" sz="2000" dirty="0" err="1">
                <a:latin typeface="Times New Roman"/>
                <a:ea typeface="Times New Roman"/>
                <a:cs typeface="Times New Roman"/>
                <a:sym typeface="Times New Roman"/>
              </a:rPr>
              <a:t>s,a</a:t>
            </a:r>
            <a:r>
              <a:rPr lang="en-US" sz="2000" dirty="0">
                <a:latin typeface="Times New Roman"/>
                <a:ea typeface="Times New Roman"/>
                <a:cs typeface="Times New Roman"/>
                <a:sym typeface="Times New Roman"/>
              </a:rPr>
              <a:t>) : Gives the expected return if you start in state s, take an arbitrary action a, and then for each future time step take the action that maximizes returns. Q can be said to stand for the "quality" of the action in a state. We try to approximate this function.</a:t>
            </a:r>
            <a:endParaRPr lang="en-US" sz="2000" dirty="0"/>
          </a:p>
          <a:p>
            <a:pPr marL="0" indent="0">
              <a:buNone/>
            </a:pPr>
            <a:endParaRPr lang="en-US" sz="2000" dirty="0"/>
          </a:p>
        </p:txBody>
      </p:sp>
    </p:spTree>
    <p:extLst>
      <p:ext uri="{BB962C8B-B14F-4D97-AF65-F5344CB8AC3E}">
        <p14:creationId xmlns:p14="http://schemas.microsoft.com/office/powerpoint/2010/main" val="4277405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ea typeface="Times New Roman"/>
                <a:cs typeface="Times New Roman" panose="02020603050405020304" pitchFamily="18" charset="0"/>
                <a:sym typeface="Times New Roman"/>
              </a:rPr>
              <a:t>Tools</a:t>
            </a:r>
            <a:r>
              <a:rPr lang="en-US" sz="3600" b="1" dirty="0">
                <a:latin typeface="Times New Roman" panose="02020603050405020304" pitchFamily="18" charset="0"/>
                <a:cs typeface="Times New Roman" panose="02020603050405020304" pitchFamily="18" charset="0"/>
              </a:rPr>
              <a:t> and Packages:</a:t>
            </a:r>
          </a:p>
        </p:txBody>
      </p:sp>
      <p:sp>
        <p:nvSpPr>
          <p:cNvPr id="3" name="Content Placeholder 2"/>
          <p:cNvSpPr>
            <a:spLocks noGrp="1"/>
          </p:cNvSpPr>
          <p:nvPr>
            <p:ph idx="1"/>
          </p:nvPr>
        </p:nvSpPr>
        <p:spPr/>
        <p:txBody>
          <a:bodyPr>
            <a:normAutofit/>
          </a:bodyPr>
          <a:lstStyle/>
          <a:p>
            <a:pPr marL="342900" lvl="0" indent="-342900" rtl="0">
              <a:spcBef>
                <a:spcPts val="0"/>
              </a:spcBef>
              <a:spcAft>
                <a:spcPts val="0"/>
              </a:spcAft>
              <a:buSzPct val="80000"/>
              <a:buFont typeface="Noto Sans Symbols"/>
              <a:buChar char="⮚"/>
            </a:pPr>
            <a:r>
              <a:rPr lang="en-US" sz="2000" b="1" dirty="0">
                <a:latin typeface="Times New Roman"/>
                <a:ea typeface="Times New Roman"/>
                <a:cs typeface="Times New Roman"/>
                <a:sym typeface="Times New Roman"/>
              </a:rPr>
              <a:t>Setup Mario Environment:</a:t>
            </a:r>
            <a:endParaRPr lang="en-US" sz="2000" dirty="0"/>
          </a:p>
          <a:p>
            <a:pPr marL="342900" lvl="0" indent="-342900" rtl="0">
              <a:spcBef>
                <a:spcPts val="1000"/>
              </a:spcBef>
              <a:spcAft>
                <a:spcPts val="0"/>
              </a:spcAft>
              <a:buSzPct val="80000"/>
              <a:buFont typeface="Arial"/>
              <a:buChar char="•"/>
            </a:pPr>
            <a:r>
              <a:rPr lang="en-US" sz="2000" dirty="0">
                <a:latin typeface="Times New Roman"/>
                <a:ea typeface="Times New Roman"/>
                <a:cs typeface="Times New Roman"/>
                <a:sym typeface="Times New Roman"/>
              </a:rPr>
              <a:t>Executed on: </a:t>
            </a:r>
            <a:r>
              <a:rPr lang="en-US" sz="2000" b="1" dirty="0">
                <a:latin typeface="Times New Roman"/>
                <a:ea typeface="Times New Roman"/>
                <a:cs typeface="Times New Roman"/>
                <a:sym typeface="Times New Roman"/>
              </a:rPr>
              <a:t>Anaconda-</a:t>
            </a:r>
            <a:r>
              <a:rPr lang="en-US" sz="2000" b="1" dirty="0" err="1">
                <a:latin typeface="Times New Roman"/>
                <a:ea typeface="Times New Roman"/>
                <a:cs typeface="Times New Roman"/>
                <a:sym typeface="Times New Roman"/>
              </a:rPr>
              <a:t>Jupyter</a:t>
            </a:r>
            <a:r>
              <a:rPr lang="en-US" sz="2000" b="1" dirty="0">
                <a:latin typeface="Times New Roman"/>
                <a:ea typeface="Times New Roman"/>
                <a:cs typeface="Times New Roman"/>
                <a:sym typeface="Times New Roman"/>
              </a:rPr>
              <a:t> Lab</a:t>
            </a:r>
            <a:endParaRPr lang="en-US" sz="2000" dirty="0"/>
          </a:p>
          <a:p>
            <a:pPr marL="342900" lvl="0" indent="-342900" rtl="0">
              <a:spcBef>
                <a:spcPts val="1000"/>
              </a:spcBef>
              <a:spcAft>
                <a:spcPts val="0"/>
              </a:spcAft>
              <a:buSzPct val="80000"/>
              <a:buFont typeface="Arial"/>
              <a:buChar char="•"/>
            </a:pPr>
            <a:r>
              <a:rPr lang="en-US" sz="2000" dirty="0">
                <a:latin typeface="Times New Roman"/>
                <a:ea typeface="Times New Roman"/>
                <a:cs typeface="Times New Roman"/>
                <a:sym typeface="Times New Roman"/>
              </a:rPr>
              <a:t>Framework: </a:t>
            </a:r>
            <a:r>
              <a:rPr lang="en-US" sz="2000" b="1" dirty="0">
                <a:latin typeface="Times New Roman"/>
                <a:ea typeface="Times New Roman"/>
                <a:cs typeface="Times New Roman"/>
                <a:sym typeface="Times New Roman"/>
              </a:rPr>
              <a:t>Gym</a:t>
            </a:r>
            <a:r>
              <a:rPr lang="en-US" sz="2000" dirty="0">
                <a:latin typeface="Times New Roman"/>
                <a:ea typeface="Times New Roman"/>
                <a:cs typeface="Times New Roman"/>
                <a:sym typeface="Times New Roman"/>
              </a:rPr>
              <a:t> -Toolkit used for developing and comparing RL algorithm, It supports teaching agents from walking , playing games etc.</a:t>
            </a:r>
            <a:endParaRPr lang="en-US" sz="2000" dirty="0"/>
          </a:p>
          <a:p>
            <a:pPr marL="342900" lvl="0" indent="-342900" rtl="0">
              <a:spcBef>
                <a:spcPts val="1000"/>
              </a:spcBef>
              <a:spcAft>
                <a:spcPts val="0"/>
              </a:spcAft>
              <a:buSzPct val="80000"/>
              <a:buFont typeface="Arial"/>
              <a:buChar char="•"/>
            </a:pPr>
            <a:r>
              <a:rPr lang="en-US" sz="2000" dirty="0">
                <a:latin typeface="Times New Roman"/>
                <a:ea typeface="Times New Roman"/>
                <a:cs typeface="Times New Roman"/>
                <a:sym typeface="Times New Roman"/>
              </a:rPr>
              <a:t>Environment: gym-super-</a:t>
            </a:r>
            <a:r>
              <a:rPr lang="en-US" sz="2000" dirty="0" err="1">
                <a:latin typeface="Times New Roman"/>
                <a:ea typeface="Times New Roman"/>
                <a:cs typeface="Times New Roman"/>
                <a:sym typeface="Times New Roman"/>
              </a:rPr>
              <a:t>mario</a:t>
            </a:r>
            <a:r>
              <a:rPr lang="en-US" sz="2000" dirty="0">
                <a:latin typeface="Times New Roman"/>
                <a:ea typeface="Times New Roman"/>
                <a:cs typeface="Times New Roman"/>
                <a:sym typeface="Times New Roman"/>
              </a:rPr>
              <a:t>-bros==7.3.0</a:t>
            </a:r>
            <a:endParaRPr lang="en-US" sz="2000" dirty="0"/>
          </a:p>
          <a:p>
            <a:pPr marL="342900" lvl="0" indent="-342900" rtl="0">
              <a:spcBef>
                <a:spcPts val="1000"/>
              </a:spcBef>
              <a:spcAft>
                <a:spcPts val="0"/>
              </a:spcAft>
              <a:buSzPct val="80000"/>
              <a:buFont typeface="Arial"/>
              <a:buChar char="•"/>
            </a:pPr>
            <a:r>
              <a:rPr lang="en-US" sz="2000" dirty="0" err="1">
                <a:latin typeface="Times New Roman"/>
                <a:ea typeface="Times New Roman"/>
                <a:cs typeface="Times New Roman"/>
                <a:sym typeface="Times New Roman"/>
              </a:rPr>
              <a:t>Platform:Pytorch</a:t>
            </a:r>
            <a:endParaRPr lang="en-US" sz="2000" dirty="0">
              <a:latin typeface="Times New Roman"/>
              <a:ea typeface="Times New Roman"/>
              <a:cs typeface="Times New Roman"/>
              <a:sym typeface="Times New Roman"/>
            </a:endParaRPr>
          </a:p>
          <a:p>
            <a:pPr marL="342900" lvl="0" indent="-342900" rtl="0">
              <a:spcBef>
                <a:spcPts val="1000"/>
              </a:spcBef>
              <a:spcAft>
                <a:spcPts val="0"/>
              </a:spcAft>
              <a:buSzPct val="80000"/>
              <a:buFont typeface="Arial"/>
              <a:buChar char="•"/>
            </a:pPr>
            <a:r>
              <a:rPr lang="en-US" sz="2000" dirty="0">
                <a:latin typeface="Times New Roman"/>
                <a:ea typeface="Times New Roman"/>
                <a:cs typeface="Times New Roman"/>
                <a:sym typeface="Times New Roman"/>
              </a:rPr>
              <a:t>Actions: (joypad space): from </a:t>
            </a:r>
            <a:r>
              <a:rPr lang="en-US" sz="2000" dirty="0" err="1">
                <a:latin typeface="Times New Roman"/>
                <a:ea typeface="Times New Roman"/>
                <a:cs typeface="Times New Roman"/>
                <a:sym typeface="Times New Roman"/>
              </a:rPr>
              <a:t>nes-py</a:t>
            </a:r>
            <a:r>
              <a:rPr lang="en-US" sz="2000" dirty="0">
                <a:latin typeface="Times New Roman"/>
                <a:ea typeface="Times New Roman"/>
                <a:cs typeface="Times New Roman"/>
                <a:sym typeface="Times New Roman"/>
              </a:rPr>
              <a:t> is an NES emulator and OpenAI Gym interface used to build a virtual joypad to play </a:t>
            </a:r>
            <a:r>
              <a:rPr lang="en-US" sz="2000" dirty="0" err="1">
                <a:latin typeface="Times New Roman"/>
                <a:ea typeface="Times New Roman"/>
                <a:cs typeface="Times New Roman"/>
                <a:sym typeface="Times New Roman"/>
              </a:rPr>
              <a:t>mario</a:t>
            </a:r>
            <a:r>
              <a:rPr lang="en-US" sz="2000" dirty="0">
                <a:latin typeface="Times New Roman"/>
                <a:ea typeface="Times New Roman"/>
                <a:cs typeface="Times New Roman"/>
                <a:sym typeface="Times New Roman"/>
              </a:rPr>
              <a:t> game</a:t>
            </a:r>
            <a:endParaRPr lang="en-US" sz="2000" dirty="0"/>
          </a:p>
          <a:p>
            <a:pPr marL="342900" lvl="0" indent="-342900" rtl="0">
              <a:spcBef>
                <a:spcPts val="1000"/>
              </a:spcBef>
              <a:spcAft>
                <a:spcPts val="0"/>
              </a:spcAft>
              <a:buSzPct val="80000"/>
              <a:buFont typeface="Arial"/>
              <a:buChar char="•"/>
            </a:pPr>
            <a:r>
              <a:rPr lang="en-US" sz="2000" dirty="0">
                <a:latin typeface="Times New Roman"/>
                <a:ea typeface="Times New Roman"/>
                <a:cs typeface="Times New Roman"/>
                <a:sym typeface="Times New Roman"/>
              </a:rPr>
              <a:t>Wrappers :To preprocess environment data before sending it to the agent</a:t>
            </a:r>
            <a:endParaRPr lang="en-US" sz="2000" dirty="0"/>
          </a:p>
          <a:p>
            <a:pPr marL="0" lvl="0" indent="0" rtl="0">
              <a:spcBef>
                <a:spcPts val="1000"/>
              </a:spcBef>
              <a:spcAft>
                <a:spcPts val="0"/>
              </a:spcAft>
              <a:buSzPct val="80000"/>
              <a:buNone/>
            </a:pPr>
            <a:endParaRPr lang="en-US" sz="2000" dirty="0"/>
          </a:p>
          <a:p>
            <a:pPr marL="0" indent="0">
              <a:buNone/>
            </a:pPr>
            <a:endParaRPr lang="en-US" sz="2000" dirty="0"/>
          </a:p>
        </p:txBody>
      </p:sp>
    </p:spTree>
    <p:extLst>
      <p:ext uri="{BB962C8B-B14F-4D97-AF65-F5344CB8AC3E}">
        <p14:creationId xmlns:p14="http://schemas.microsoft.com/office/powerpoint/2010/main" val="566699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imes New Roman" panose="02020603050405020304" pitchFamily="18" charset="0"/>
                <a:ea typeface="Times New Roman"/>
                <a:cs typeface="Times New Roman" panose="02020603050405020304" pitchFamily="18" charset="0"/>
                <a:sym typeface="Times New Roman"/>
              </a:rPr>
              <a:t>Agent</a:t>
            </a:r>
            <a:r>
              <a:rPr lang="en-US" sz="3600" b="1"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p:txBody>
          <a:bodyPr>
            <a:normAutofit/>
          </a:bodyPr>
          <a:lstStyle/>
          <a:p>
            <a:pPr marL="342900" lvl="0" indent="-342900" algn="l" rtl="0">
              <a:spcBef>
                <a:spcPts val="0"/>
              </a:spcBef>
              <a:spcAft>
                <a:spcPts val="0"/>
              </a:spcAft>
              <a:buSzPts val="160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We create Mario class to represent our agent in the game.</a:t>
            </a:r>
            <a:endParaRPr lang="en-US" sz="2000" dirty="0">
              <a:latin typeface="Times New Roman" panose="02020603050405020304" pitchFamily="18" charset="0"/>
              <a:cs typeface="Times New Roman" panose="02020603050405020304" pitchFamily="18" charset="0"/>
            </a:endParaRPr>
          </a:p>
          <a:p>
            <a:pPr marL="457200" lvl="0" indent="-457200" algn="l" rtl="0">
              <a:spcBef>
                <a:spcPts val="1000"/>
              </a:spcBef>
              <a:spcAft>
                <a:spcPts val="0"/>
              </a:spcAft>
              <a:buSzPts val="1600"/>
              <a:buFont typeface="Trebuchet MS"/>
              <a:buAutoNum type="arabicPeriod"/>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To  Act according to the optimal action policy based on the current state (of the environment).</a:t>
            </a:r>
            <a:endParaRPr lang="en-US" sz="2000" dirty="0">
              <a:latin typeface="Times New Roman" panose="02020603050405020304" pitchFamily="18" charset="0"/>
              <a:cs typeface="Times New Roman" panose="02020603050405020304" pitchFamily="18" charset="0"/>
            </a:endParaRPr>
          </a:p>
          <a:p>
            <a:pPr marL="457200" lvl="0" indent="-457200" algn="l" rtl="0">
              <a:spcBef>
                <a:spcPts val="1000"/>
              </a:spcBef>
              <a:spcAft>
                <a:spcPts val="0"/>
              </a:spcAft>
              <a:buSzPts val="1600"/>
              <a:buFont typeface="Trebuchet MS"/>
              <a:buAutoNum type="arabicPeriod"/>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Maintain a log of  Experience = (current state, current action, reward, next state) and learn from it.</a:t>
            </a:r>
            <a:endParaRPr lang="en-US" sz="2000" dirty="0">
              <a:latin typeface="Times New Roman" panose="02020603050405020304" pitchFamily="18" charset="0"/>
              <a:cs typeface="Times New Roman" panose="02020603050405020304" pitchFamily="18" charset="0"/>
            </a:endParaRPr>
          </a:p>
          <a:p>
            <a:pPr marL="457200" lvl="0" indent="-457200" algn="l" rtl="0">
              <a:spcBef>
                <a:spcPts val="1000"/>
              </a:spcBef>
              <a:spcAft>
                <a:spcPts val="0"/>
              </a:spcAft>
              <a:buSzPts val="1600"/>
              <a:buFont typeface="Trebuchet MS"/>
              <a:buAutoNum type="arabicPeriod"/>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Learn a better action policy over training.</a:t>
            </a:r>
            <a:endParaRPr lang="en-US" sz="2000" dirty="0">
              <a:latin typeface="Times New Roman" panose="02020603050405020304" pitchFamily="18" charset="0"/>
              <a:cs typeface="Times New Roman" panose="02020603050405020304" pitchFamily="18" charset="0"/>
            </a:endParaRPr>
          </a:p>
          <a:p>
            <a:pPr marL="457200" lvl="0" indent="-457200" algn="l" rtl="0">
              <a:spcBef>
                <a:spcPts val="1000"/>
              </a:spcBef>
              <a:spcAft>
                <a:spcPts val="0"/>
              </a:spcAft>
              <a:buSzPts val="1600"/>
              <a:buFont typeface="Trebuchet MS"/>
              <a:buAutoNum type="arabicPeriod"/>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In each  given state, an agent can choose to do the most optimal action when exploit or a random action when exploring.</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173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7"/>
          <p:cNvSpPr txBox="1">
            <a:spLocks noGrp="1"/>
          </p:cNvSpPr>
          <p:nvPr>
            <p:ph idx="1"/>
          </p:nvPr>
        </p:nvSpPr>
        <p:spPr>
          <a:xfrm>
            <a:off x="563787" y="1761793"/>
            <a:ext cx="6294213" cy="2287724"/>
          </a:xfrm>
          <a:prstGeom prst="rect">
            <a:avLst/>
          </a:prstGeom>
          <a:noFill/>
          <a:ln>
            <a:noFill/>
          </a:ln>
        </p:spPr>
        <p:txBody>
          <a:bodyPr spcFirstLastPara="1" vert="horz" wrap="square" lIns="68569" tIns="34275" rIns="68569" bIns="34275" rtlCol="0" anchor="ctr" anchorCtr="0">
            <a:noAutofit/>
          </a:bodyPr>
          <a:lstStyle/>
          <a:p>
            <a:pPr marL="257175" indent="-257175">
              <a:spcBef>
                <a:spcPts val="0"/>
              </a:spcBef>
              <a:buSzPts val="1600"/>
              <a:buChar char="►"/>
            </a:pPr>
            <a:r>
              <a:rPr lang="en-US" sz="2000" dirty="0">
                <a:solidFill>
                  <a:schemeClr val="dk2"/>
                </a:solidFill>
                <a:latin typeface="Times New Roman"/>
                <a:ea typeface="Times New Roman"/>
                <a:cs typeface="Times New Roman"/>
                <a:sym typeface="Times New Roman"/>
              </a:rPr>
              <a:t>Mario uses DDQN algorithm (Deep Reinforcement Learning with Double Q-learning)  - uses two convoluted networks that independently approximate the optimal action-value function </a:t>
            </a:r>
            <a:endParaRPr sz="2000" dirty="0"/>
          </a:p>
          <a:p>
            <a:pPr marL="257175" indent="-257175">
              <a:spcBef>
                <a:spcPts val="750"/>
              </a:spcBef>
              <a:buSzPts val="1600"/>
              <a:buChar char="►"/>
            </a:pPr>
            <a:r>
              <a:rPr lang="en-US" sz="2000" dirty="0">
                <a:solidFill>
                  <a:schemeClr val="dk2"/>
                </a:solidFill>
                <a:latin typeface="Times New Roman"/>
                <a:ea typeface="Times New Roman"/>
                <a:cs typeface="Times New Roman"/>
                <a:sym typeface="Times New Roman"/>
              </a:rPr>
              <a:t>Predicted Optimal Q* for each state  and  </a:t>
            </a:r>
            <a:endParaRPr sz="2000" dirty="0"/>
          </a:p>
          <a:p>
            <a:pPr marL="257175" indent="-257175">
              <a:spcBef>
                <a:spcPts val="750"/>
              </a:spcBef>
              <a:buSzPts val="1600"/>
              <a:buChar char="►"/>
            </a:pPr>
            <a:r>
              <a:rPr lang="en-US" sz="2000" dirty="0">
                <a:solidFill>
                  <a:schemeClr val="dk2"/>
                </a:solidFill>
                <a:latin typeface="Times New Roman"/>
                <a:ea typeface="Times New Roman"/>
                <a:cs typeface="Times New Roman"/>
                <a:sym typeface="Times New Roman"/>
              </a:rPr>
              <a:t>The aggregation of current rewards and estimated Q* is given by</a:t>
            </a:r>
            <a:endParaRPr sz="2000" dirty="0"/>
          </a:p>
        </p:txBody>
      </p:sp>
      <p:pic>
        <p:nvPicPr>
          <p:cNvPr id="181" name="Google Shape;181;p7"/>
          <p:cNvPicPr preferRelativeResize="0"/>
          <p:nvPr/>
        </p:nvPicPr>
        <p:blipFill rotWithShape="1">
          <a:blip r:embed="rId3">
            <a:alphaModFix/>
          </a:blip>
          <a:srcRect l="16034" t="17302"/>
          <a:stretch/>
        </p:blipFill>
        <p:spPr>
          <a:xfrm>
            <a:off x="5222745" y="3032571"/>
            <a:ext cx="1392593" cy="329909"/>
          </a:xfrm>
          <a:prstGeom prst="rect">
            <a:avLst/>
          </a:prstGeom>
          <a:noFill/>
          <a:ln>
            <a:noFill/>
          </a:ln>
        </p:spPr>
      </p:pic>
      <p:pic>
        <p:nvPicPr>
          <p:cNvPr id="182" name="Google Shape;182;p7"/>
          <p:cNvPicPr preferRelativeResize="0"/>
          <p:nvPr/>
        </p:nvPicPr>
        <p:blipFill rotWithShape="1">
          <a:blip r:embed="rId4">
            <a:alphaModFix/>
          </a:blip>
          <a:srcRect/>
          <a:stretch/>
        </p:blipFill>
        <p:spPr>
          <a:xfrm>
            <a:off x="1989585" y="4315917"/>
            <a:ext cx="1376369" cy="456975"/>
          </a:xfrm>
          <a:prstGeom prst="rect">
            <a:avLst/>
          </a:prstGeom>
          <a:noFill/>
          <a:ln>
            <a:noFill/>
          </a:ln>
        </p:spPr>
      </p:pic>
      <p:pic>
        <p:nvPicPr>
          <p:cNvPr id="183" name="Google Shape;183;p7"/>
          <p:cNvPicPr preferRelativeResize="0"/>
          <p:nvPr/>
        </p:nvPicPr>
        <p:blipFill rotWithShape="1">
          <a:blip r:embed="rId5">
            <a:alphaModFix/>
          </a:blip>
          <a:srcRect/>
          <a:stretch/>
        </p:blipFill>
        <p:spPr>
          <a:xfrm>
            <a:off x="1991759" y="3704359"/>
            <a:ext cx="1374195" cy="373604"/>
          </a:xfrm>
          <a:prstGeom prst="rect">
            <a:avLst/>
          </a:prstGeom>
          <a:noFill/>
          <a:ln>
            <a:noFill/>
          </a:ln>
        </p:spPr>
      </p:pic>
      <p:pic>
        <p:nvPicPr>
          <p:cNvPr id="184" name="Google Shape;184;p7"/>
          <p:cNvPicPr preferRelativeResize="0"/>
          <p:nvPr/>
        </p:nvPicPr>
        <p:blipFill rotWithShape="1">
          <a:blip r:embed="rId6">
            <a:alphaModFix/>
          </a:blip>
          <a:srcRect/>
          <a:stretch/>
        </p:blipFill>
        <p:spPr>
          <a:xfrm>
            <a:off x="1298535" y="5067739"/>
            <a:ext cx="3273465" cy="591194"/>
          </a:xfrm>
          <a:prstGeom prst="rect">
            <a:avLst/>
          </a:prstGeom>
          <a:noFill/>
          <a:ln>
            <a:noFill/>
          </a:ln>
        </p:spPr>
      </p:pic>
      <p:sp>
        <p:nvSpPr>
          <p:cNvPr id="2" name="TextBox 1">
            <a:extLst>
              <a:ext uri="{FF2B5EF4-FFF2-40B4-BE49-F238E27FC236}">
                <a16:creationId xmlns:a16="http://schemas.microsoft.com/office/drawing/2014/main" id="{6DEA4780-D40F-12EE-36F2-F6D9C3C8869E}"/>
              </a:ext>
            </a:extLst>
          </p:cNvPr>
          <p:cNvSpPr txBox="1"/>
          <p:nvPr/>
        </p:nvSpPr>
        <p:spPr>
          <a:xfrm>
            <a:off x="2223021" y="573214"/>
            <a:ext cx="3554963"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Training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Implement and compare model-free RL Algorithm</a:t>
            </a:r>
          </a:p>
        </p:txBody>
      </p:sp>
      <p:sp>
        <p:nvSpPr>
          <p:cNvPr id="3" name="Content Placeholder 2"/>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Policy gradient: </a:t>
            </a:r>
          </a:p>
          <a:p>
            <a:pPr marL="0" indent="0">
              <a:buNone/>
            </a:pPr>
            <a:r>
              <a:rPr lang="en-US" sz="2000" dirty="0">
                <a:latin typeface="Times New Roman" panose="02020603050405020304" pitchFamily="18" charset="0"/>
                <a:cs typeface="Times New Roman" panose="02020603050405020304" pitchFamily="18" charset="0"/>
              </a:rPr>
              <a:t>Policy gradient methods are a type of reinforcement learning techniques that rely upon optimizing parametrized policies with respect to the expected return (long-term cumulative reward) by gradient descent.</a:t>
            </a:r>
          </a:p>
          <a:p>
            <a:pPr marL="0" indent="0">
              <a:buNone/>
            </a:pPr>
            <a:r>
              <a:rPr lang="en-US" sz="2000" dirty="0">
                <a:latin typeface="Times New Roman" panose="02020603050405020304" pitchFamily="18" charset="0"/>
                <a:cs typeface="Times New Roman" panose="02020603050405020304" pitchFamily="18" charset="0"/>
              </a:rPr>
              <a:t>Here, we consider the case of a stochastic, parameterized policy, . We aim to maximize the expected return </a:t>
            </a:r>
          </a:p>
          <a:p>
            <a:pPr marL="0" indent="0">
              <a:buNone/>
            </a:pPr>
            <a:r>
              <a:rPr lang="en-US" sz="2000" dirty="0">
                <a:latin typeface="Times New Roman" panose="02020603050405020304" pitchFamily="18" charset="0"/>
                <a:cs typeface="Times New Roman" panose="02020603050405020304" pitchFamily="18" charset="0"/>
              </a:rPr>
              <a:t>To actually use this algorithm, we need an expression for the policy gradient which we can numerically compute. This involves two steps: </a:t>
            </a:r>
          </a:p>
          <a:p>
            <a:pPr marL="457200" indent="-457200">
              <a:buAutoNum type="arabicParenR"/>
            </a:pPr>
            <a:r>
              <a:rPr lang="en-US" sz="2000" dirty="0">
                <a:latin typeface="Times New Roman" panose="02020603050405020304" pitchFamily="18" charset="0"/>
                <a:cs typeface="Times New Roman" panose="02020603050405020304" pitchFamily="18" charset="0"/>
              </a:rPr>
              <a:t>Deriving the analytical gradient of policy performance, which turns out to have the form of an expected value, and then </a:t>
            </a:r>
          </a:p>
          <a:p>
            <a:pPr marL="457200" indent="-457200">
              <a:buAutoNum type="arabicParenR"/>
            </a:pPr>
            <a:r>
              <a:rPr lang="en-US" sz="2000" dirty="0">
                <a:latin typeface="Times New Roman" panose="02020603050405020304" pitchFamily="18" charset="0"/>
                <a:cs typeface="Times New Roman" panose="02020603050405020304" pitchFamily="18" charset="0"/>
              </a:rPr>
              <a:t>Forming a sample estimate of that expected value, which can be computed with data from a finite number of agent-environment interaction steps.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8666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TotalTime>
  <Words>820</Words>
  <Application>Microsoft Office PowerPoint</Application>
  <PresentationFormat>On-screen Show (4:3)</PresentationFormat>
  <Paragraphs>75</Paragraphs>
  <Slides>16</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Algerian</vt:lpstr>
      <vt:lpstr>Arial</vt:lpstr>
      <vt:lpstr>Calibri</vt:lpstr>
      <vt:lpstr>Calibri Light</vt:lpstr>
      <vt:lpstr>Noto Sans Symbols</vt:lpstr>
      <vt:lpstr>Segoe UI</vt:lpstr>
      <vt:lpstr>Segoe UI Black</vt:lpstr>
      <vt:lpstr>Segoe UI Emoji</vt:lpstr>
      <vt:lpstr>Segoe UI Semibold</vt:lpstr>
      <vt:lpstr>Times New Roman</vt:lpstr>
      <vt:lpstr>Trebuchet MS</vt:lpstr>
      <vt:lpstr>Office Theme</vt:lpstr>
      <vt:lpstr>PowerPoint Presentation</vt:lpstr>
      <vt:lpstr>Introduction</vt:lpstr>
      <vt:lpstr>Reinforcement Learning:</vt:lpstr>
      <vt:lpstr>Keywords</vt:lpstr>
      <vt:lpstr>Keywords</vt:lpstr>
      <vt:lpstr>Tools and Packages:</vt:lpstr>
      <vt:lpstr>Agent:</vt:lpstr>
      <vt:lpstr>PowerPoint Presentation</vt:lpstr>
      <vt:lpstr>Implement and compare model-free RL Algorithm</vt:lpstr>
      <vt:lpstr>Training Model</vt:lpstr>
      <vt:lpstr>Output</vt:lpstr>
      <vt:lpstr>Output</vt:lpstr>
      <vt:lpstr>Output Video</vt:lpstr>
      <vt:lpstr>Inference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Aan</dc:creator>
  <cp:lastModifiedBy>ajay alle</cp:lastModifiedBy>
  <cp:revision>7</cp:revision>
  <dcterms:created xsi:type="dcterms:W3CDTF">2015-01-02T02:37:11Z</dcterms:created>
  <dcterms:modified xsi:type="dcterms:W3CDTF">2023-12-01T17:16:25Z</dcterms:modified>
</cp:coreProperties>
</file>